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56" r:id="rId2"/>
    <p:sldId id="257" r:id="rId3"/>
    <p:sldId id="258" r:id="rId4"/>
    <p:sldId id="262" r:id="rId5"/>
    <p:sldId id="279" r:id="rId6"/>
    <p:sldId id="316" r:id="rId7"/>
    <p:sldId id="259" r:id="rId8"/>
    <p:sldId id="317" r:id="rId9"/>
    <p:sldId id="318" r:id="rId10"/>
    <p:sldId id="289" r:id="rId11"/>
    <p:sldId id="282" r:id="rId12"/>
    <p:sldId id="285" r:id="rId13"/>
    <p:sldId id="324" r:id="rId14"/>
    <p:sldId id="284" r:id="rId15"/>
    <p:sldId id="260" r:id="rId16"/>
    <p:sldId id="290" r:id="rId17"/>
    <p:sldId id="261" r:id="rId18"/>
    <p:sldId id="264" r:id="rId19"/>
    <p:sldId id="263" r:id="rId20"/>
    <p:sldId id="265" r:id="rId21"/>
    <p:sldId id="267" r:id="rId22"/>
    <p:sldId id="269" r:id="rId23"/>
    <p:sldId id="270" r:id="rId24"/>
    <p:sldId id="278" r:id="rId25"/>
    <p:sldId id="319" r:id="rId26"/>
    <p:sldId id="291" r:id="rId27"/>
    <p:sldId id="300" r:id="rId28"/>
    <p:sldId id="292" r:id="rId29"/>
    <p:sldId id="293" r:id="rId30"/>
    <p:sldId id="294" r:id="rId31"/>
    <p:sldId id="301" r:id="rId32"/>
    <p:sldId id="321" r:id="rId33"/>
    <p:sldId id="320" r:id="rId34"/>
    <p:sldId id="322" r:id="rId35"/>
    <p:sldId id="323" r:id="rId36"/>
    <p:sldId id="325" r:id="rId37"/>
    <p:sldId id="342" r:id="rId38"/>
    <p:sldId id="343" r:id="rId39"/>
    <p:sldId id="344" r:id="rId40"/>
    <p:sldId id="326" r:id="rId41"/>
    <p:sldId id="295" r:id="rId42"/>
    <p:sldId id="302" r:id="rId43"/>
    <p:sldId id="311" r:id="rId44"/>
    <p:sldId id="310" r:id="rId45"/>
    <p:sldId id="306" r:id="rId46"/>
    <p:sldId id="313" r:id="rId47"/>
    <p:sldId id="312" r:id="rId48"/>
    <p:sldId id="296" r:id="rId49"/>
    <p:sldId id="305" r:id="rId50"/>
    <p:sldId id="304" r:id="rId51"/>
    <p:sldId id="297" r:id="rId52"/>
    <p:sldId id="299" r:id="rId53"/>
    <p:sldId id="315" r:id="rId54"/>
    <p:sldId id="337" r:id="rId55"/>
    <p:sldId id="298" r:id="rId56"/>
    <p:sldId id="314" r:id="rId57"/>
    <p:sldId id="303" r:id="rId58"/>
    <p:sldId id="327" r:id="rId59"/>
    <p:sldId id="328" r:id="rId60"/>
    <p:sldId id="340" r:id="rId61"/>
    <p:sldId id="341" r:id="rId62"/>
    <p:sldId id="338" r:id="rId63"/>
    <p:sldId id="339" r:id="rId64"/>
    <p:sldId id="332" r:id="rId65"/>
    <p:sldId id="329" r:id="rId66"/>
    <p:sldId id="331" r:id="rId67"/>
    <p:sldId id="333" r:id="rId68"/>
    <p:sldId id="330" r:id="rId69"/>
    <p:sldId id="334" r:id="rId70"/>
    <p:sldId id="345" r:id="rId71"/>
    <p:sldId id="336" r:id="rId72"/>
    <p:sldId id="347" r:id="rId73"/>
    <p:sldId id="346" r:id="rId74"/>
    <p:sldId id="348" r:id="rId75"/>
    <p:sldId id="335" r:id="rId76"/>
    <p:sldId id="349" r:id="rId77"/>
    <p:sldId id="271" r:id="rId7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78014-F169-41B5-95DB-B88A6939D079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6D0DC-0CEA-4C16-80B6-BEEE73C54FE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540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113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55418-3D29-3B00-E412-2C3A4D919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B7608B-A1F5-CBB5-5976-0741C0780F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9789B9-3AAD-BABB-8DF3-D2BCFF2373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388CA-1DB5-A988-6148-63A0CCDF3E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11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D1631-3F3B-3335-C681-347D30CE8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86EBCF-B455-9F96-53F6-DBD970820A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2AE3B3-DA58-A09E-2FF8-8CD40C68C6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CD2DB-42DB-D199-45FF-857713D882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7508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09BE7-1F36-54FE-C09E-96F32AAEF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052911-2527-2651-EECC-4CBAF89CD7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E9E756-0B7D-9057-143C-D3BC022910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9279F-47A3-A5F0-7F25-911916E940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865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28FE5-1242-11F4-6F43-418610E44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A9401C-2CD1-5D9C-BF1F-AAD32B98F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53EA6B-BA90-29FF-E40F-3D9DE4EE2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F4B2D-B8A9-B18A-443A-FDBFEC52DF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50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4426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46689-1F51-5778-FD05-287B57AC1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5095B2-9422-2D83-3082-8466CBC1FE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60F366-2305-E56A-693D-2A59D6A00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00C71-401C-3B73-1477-A56453D959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2722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7D65BD-3122-087B-9B63-1F6618B81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A28A63-DBF0-64A6-CD8E-43A02E5724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B1B681-7DB9-73C2-0C93-9AB9A3382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A3EBF-75DC-3453-12A1-94B5F00034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64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580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C64B9-E93E-F6A3-0F5C-64A4B46FF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24440C-5BEF-05E7-22B7-6F88F58C23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CE0D63-345A-B6C4-C833-75E97295FC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3125B-2A66-EF0F-47A0-336E57780E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67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683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36165E-8E05-DA3A-A1ED-7B6C0FED5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E63A51-0FA9-7185-90DE-3AD1B5FA8E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0D6750-3F37-8793-935E-177DE97A1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0298E-69CB-2D11-A96A-3617E05A0B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6D0DC-0CEA-4C16-80B6-BEEE73C54FEE}" type="slidenum">
              <a:rPr lang="fr-FR" smtClean="0"/>
              <a:t>69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613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9265A-0E69-5368-18C2-C28629C5B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6852F9-7FAF-4DF7-8B11-25D4AC8F8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D9C8E-C818-C6A1-9BE4-3149AF2F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D492E-C8AC-B91C-F89E-EA809FE2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8F06-08E5-2530-4241-DE0C93BA9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168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2642B-7938-0F16-090F-614F867F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50CD49-57DD-D00A-7C15-D67C468EE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7165C-D4A5-A3B1-A18C-F9C96B55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10864-B32D-B589-CD46-EE661903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50347-CFA8-60A5-2FA3-FA928E04A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0A122-4967-068E-7B5A-1816D8279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E45BD-2E7E-0C24-B72D-35CBFC7A4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3350D-02A4-8158-FBEE-BC70E858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68368-8B01-8165-77B6-78E78D7C8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F4EBB-197B-B367-C9B4-004335AEA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444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BADE5-148A-67BF-EF19-3EB17C8E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B5873-DC0F-2500-C1A3-B8FAD31B2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9087F-8B58-2437-AF9E-255D54FE3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2B5DE-056F-C450-3BDE-DCAA1639A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C029A-A089-04AF-FBB6-1F98BB67D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003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3C60A-C805-BB65-9B2E-BC26C2C83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1DC73-0A5C-FAD0-DF6B-F754680F6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D32A8-22DA-3772-820B-0B315B837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E1056-E317-AE2C-AF6F-00E5BED71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B4839-B601-A341-CFFC-3F30FBDFF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9774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8E4-3F43-BAD1-154F-D65B8B6F3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E421F-6FB0-5169-17DD-1B9E7FE8F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7A3DC-763C-241F-3B97-6194B368C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357CD-11CE-9B8A-9E87-63A1909A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7A91F-A1B9-70C6-62B6-BF7FF83B8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1405B-7467-4328-3D36-37DAB458A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889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2E9E0-69EB-A4D3-D036-E24D97F0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09983-7E1B-FBD4-BD50-A40239688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55DE8-177B-B1A5-1F61-2607F918A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85067B-8B80-0CBA-0835-4F912B97AD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494EB-E087-E904-D39C-33CB0A678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3B62AB-DF46-F79F-D5C2-1D31C7DC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D935D5-1B7C-E151-AD22-A2D73A302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D4AD6E-57A1-4D00-A20D-AE18F6F3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7584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CB15-A8BF-2B0F-95BD-D5A12F36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3FB884-06F3-AF9D-D544-88906E78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001A5-8F51-DF52-E357-8CBB83CC3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A559B-451B-577F-3320-29BD6B436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682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499C8E-32FC-C5D4-97AD-AAE45752F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EEBAF6-E307-FA80-7743-4EC9D24B6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9D49C-4D90-E36A-33D8-0BB115257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6218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319D1-2224-AC3C-377A-7BB340631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658AA-36E7-41D8-AE0B-DDE65CBBB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3329A-27D2-6B31-E344-AD57CAC91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42414-FA8D-B27C-6C42-B89EBDB28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DA59B-C44E-3635-67B1-4B9D8AA7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18E10-AD23-4C77-387B-B1C4EA1F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6843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F3202-3D12-64D0-B8D3-CB1E93C0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25EEAD-9EBF-3B91-66FC-CB3624FCB5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DABB0-A3E4-337B-B565-557D9C4579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3E03B-D8B4-1AEC-C121-7CA4467F6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A4DB8-9306-2D0D-BF72-00EF0B63F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EB86C-2CDB-CF9F-D45D-2FF3FEEBB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92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270E83-993F-91ED-F917-54BF0780E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1BE46-5B2A-B459-0827-0DBCC810A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3655D-AE56-539B-003F-857BA9A1A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94E0D-19D7-44CD-8023-2301F72398BE}" type="datetimeFigureOut">
              <a:rPr lang="fr-FR" smtClean="0"/>
              <a:t>07/12/2024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B1AC7-FA2B-7DD5-5CD3-29D4736B6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C7A18-EE1F-7676-E8C6-C40A65FE8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D7CE9-750E-40FC-A538-E1187A1FE67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138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9FADE-CD08-4AE1-B6FA-79312EFC7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1" y="478970"/>
            <a:ext cx="11713028" cy="2520649"/>
          </a:xfrm>
        </p:spPr>
        <p:txBody>
          <a:bodyPr/>
          <a:lstStyle/>
          <a:p>
            <a:r>
              <a:rPr lang="fr-FR" sz="3600" dirty="0"/>
              <a:t>Introduction to </a:t>
            </a:r>
            <a:r>
              <a:rPr lang="fr-FR" sz="7200" dirty="0" err="1"/>
              <a:t>React</a:t>
            </a:r>
            <a:r>
              <a:rPr lang="fr-FR" sz="7200" dirty="0"/>
              <a:t>, </a:t>
            </a:r>
            <a:br>
              <a:rPr lang="fr-FR" sz="7200" dirty="0"/>
            </a:br>
            <a:r>
              <a:rPr lang="fr-FR" sz="4800" dirty="0"/>
              <a:t>for </a:t>
            </a:r>
            <a:r>
              <a:rPr lang="fr-FR" sz="4800" dirty="0" err="1"/>
              <a:t>Angular</a:t>
            </a:r>
            <a:r>
              <a:rPr lang="fr-FR" sz="4800" dirty="0"/>
              <a:t> </a:t>
            </a:r>
            <a:r>
              <a:rPr lang="fr-FR" sz="4800" dirty="0" err="1"/>
              <a:t>Developpers</a:t>
            </a:r>
            <a:endParaRPr lang="fr-FR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3E4AB-166E-C079-2218-C2B9C13D4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72038"/>
            <a:ext cx="9144000" cy="2438400"/>
          </a:xfrm>
        </p:spPr>
        <p:txBody>
          <a:bodyPr/>
          <a:lstStyle/>
          <a:p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2024</a:t>
            </a:r>
          </a:p>
          <a:p>
            <a:r>
              <a:rPr lang="fr-FR" dirty="0"/>
              <a:t>arnaud.nauwynck@gmail.com</a:t>
            </a:r>
          </a:p>
          <a:p>
            <a:endParaRPr lang="fr-FR" dirty="0"/>
          </a:p>
          <a:p>
            <a:r>
              <a:rPr lang="fr-FR" dirty="0" err="1"/>
              <a:t>this</a:t>
            </a:r>
            <a:r>
              <a:rPr lang="fr-FR" dirty="0"/>
              <a:t> document:</a:t>
            </a:r>
          </a:p>
          <a:p>
            <a:r>
              <a:rPr lang="fr-FR" dirty="0"/>
              <a:t>https://github.com/Arnaud-Nauwynck/Presentation/web/</a:t>
            </a:r>
          </a:p>
        </p:txBody>
      </p:sp>
    </p:spTree>
    <p:extLst>
      <p:ext uri="{BB962C8B-B14F-4D97-AF65-F5344CB8AC3E}">
        <p14:creationId xmlns:p14="http://schemas.microsoft.com/office/powerpoint/2010/main" val="1900273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5758D-4924-C96F-8BE0-98055EBCF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219"/>
            <a:ext cx="10515600" cy="986971"/>
          </a:xfrm>
        </p:spPr>
        <p:txBody>
          <a:bodyPr/>
          <a:lstStyle/>
          <a:p>
            <a:pPr algn="ctr"/>
            <a:r>
              <a:rPr lang="fr-FR" dirty="0" err="1"/>
              <a:t>Create</a:t>
            </a:r>
            <a:r>
              <a:rPr lang="fr-FR" dirty="0"/>
              <a:t> a New </a:t>
            </a:r>
            <a:r>
              <a:rPr lang="fr-FR" dirty="0" err="1"/>
              <a:t>React</a:t>
            </a:r>
            <a:r>
              <a:rPr lang="fr-FR" dirty="0"/>
              <a:t>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32C4EB-4A6C-B373-E1C7-4DE86E3CC113}"/>
              </a:ext>
            </a:extLst>
          </p:cNvPr>
          <p:cNvSpPr txBox="1"/>
          <p:nvPr/>
        </p:nvSpPr>
        <p:spPr>
          <a:xfrm>
            <a:off x="3352799" y="2390020"/>
            <a:ext cx="72571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try</a:t>
            </a:r>
            <a:r>
              <a:rPr lang="fr-FR" dirty="0"/>
              <a:t> 1 : </a:t>
            </a:r>
            <a:r>
              <a:rPr lang="fr-FR" dirty="0" err="1"/>
              <a:t>tested</a:t>
            </a:r>
            <a:r>
              <a:rPr lang="fr-FR" dirty="0"/>
              <a:t> official doc   </a:t>
            </a:r>
            <a:r>
              <a:rPr lang="fr-FR" dirty="0" err="1"/>
              <a:t>React</a:t>
            </a:r>
            <a:r>
              <a:rPr lang="fr-FR" dirty="0"/>
              <a:t> + Next.JS Framework</a:t>
            </a:r>
            <a:br>
              <a:rPr lang="fr-FR" dirty="0"/>
            </a:br>
            <a:r>
              <a:rPr lang="fr-FR" dirty="0"/>
              <a:t>  </a:t>
            </a:r>
            <a:r>
              <a:rPr lang="fr-FR" b="1" dirty="0" err="1"/>
              <a:t>npx</a:t>
            </a:r>
            <a:r>
              <a:rPr lang="fr-FR" b="1" dirty="0"/>
              <a:t> </a:t>
            </a:r>
            <a:r>
              <a:rPr lang="fr-FR" b="1" dirty="0" err="1"/>
              <a:t>create</a:t>
            </a:r>
            <a:r>
              <a:rPr lang="fr-FR" b="1" dirty="0"/>
              <a:t>-</a:t>
            </a:r>
            <a:r>
              <a:rPr lang="fr-FR" b="1" dirty="0" err="1"/>
              <a:t>next</a:t>
            </a:r>
            <a:r>
              <a:rPr lang="fr-FR" b="1" dirty="0"/>
              <a:t>-app   </a:t>
            </a:r>
          </a:p>
          <a:p>
            <a:r>
              <a:rPr lang="fr-FR" dirty="0"/>
              <a:t>  </a:t>
            </a:r>
            <a:r>
              <a:rPr lang="fr-FR" dirty="0" err="1"/>
              <a:t>next</a:t>
            </a:r>
            <a:r>
              <a:rPr lang="fr-FR" dirty="0"/>
              <a:t> dev   ... FAILED</a:t>
            </a:r>
          </a:p>
          <a:p>
            <a:endParaRPr lang="fr-FR" dirty="0"/>
          </a:p>
          <a:p>
            <a:r>
              <a:rPr lang="fr-FR" dirty="0" err="1"/>
              <a:t>try</a:t>
            </a:r>
            <a:r>
              <a:rPr lang="fr-FR" dirty="0"/>
              <a:t> 2 : </a:t>
            </a:r>
            <a:r>
              <a:rPr lang="fr-FR" dirty="0" err="1"/>
              <a:t>tested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   </a:t>
            </a:r>
            <a:r>
              <a:rPr lang="fr-FR" b="1" dirty="0" err="1"/>
              <a:t>npx</a:t>
            </a:r>
            <a:r>
              <a:rPr lang="fr-FR" b="1" dirty="0"/>
              <a:t> </a:t>
            </a:r>
            <a:r>
              <a:rPr lang="fr-FR" b="1" dirty="0" err="1"/>
              <a:t>create</a:t>
            </a:r>
            <a:r>
              <a:rPr lang="fr-FR" b="1" dirty="0"/>
              <a:t>-</a:t>
            </a:r>
            <a:r>
              <a:rPr lang="fr-FR" b="1" dirty="0" err="1"/>
              <a:t>react</a:t>
            </a:r>
            <a:r>
              <a:rPr lang="fr-FR" b="1" dirty="0"/>
              <a:t>-app</a:t>
            </a:r>
            <a:br>
              <a:rPr lang="fr-FR" dirty="0"/>
            </a:br>
            <a:r>
              <a:rPr lang="fr-FR" dirty="0"/>
              <a:t>   </a:t>
            </a:r>
            <a:r>
              <a:rPr lang="fr-FR" dirty="0" err="1"/>
              <a:t>npm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 ...  FAILED</a:t>
            </a:r>
          </a:p>
          <a:p>
            <a:endParaRPr lang="fr-FR" dirty="0"/>
          </a:p>
          <a:p>
            <a:r>
              <a:rPr lang="fr-FR" dirty="0" err="1"/>
              <a:t>try</a:t>
            </a:r>
            <a:r>
              <a:rPr lang="fr-FR" dirty="0"/>
              <a:t> 3 : </a:t>
            </a:r>
            <a:r>
              <a:rPr lang="fr-FR" dirty="0" err="1"/>
              <a:t>tested</a:t>
            </a:r>
            <a:r>
              <a:rPr lang="fr-FR" dirty="0"/>
              <a:t> </a:t>
            </a:r>
            <a:r>
              <a:rPr lang="fr-FR" b="1" dirty="0"/>
              <a:t>IDEA &gt; New Project</a:t>
            </a:r>
          </a:p>
          <a:p>
            <a:r>
              <a:rPr lang="fr-FR" dirty="0"/>
              <a:t>   Run  ... FAILED</a:t>
            </a:r>
          </a:p>
        </p:txBody>
      </p:sp>
    </p:spTree>
    <p:extLst>
      <p:ext uri="{BB962C8B-B14F-4D97-AF65-F5344CB8AC3E}">
        <p14:creationId xmlns:p14="http://schemas.microsoft.com/office/powerpoint/2010/main" val="215339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17C4A-50A6-8122-696E-576DDEEE2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209" y="2590649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new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 </a:t>
            </a:r>
            <a:r>
              <a:rPr lang="fr-FR" dirty="0" err="1"/>
              <a:t>React</a:t>
            </a:r>
            <a:r>
              <a:rPr lang="fr-FR" dirty="0"/>
              <a:t> + </a:t>
            </a:r>
            <a:r>
              <a:rPr lang="fr-FR" dirty="0" err="1"/>
              <a:t>Next.Js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6747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2A0A3-965A-C2AB-CE57-24A6DD08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"/>
            <a:ext cx="10515600" cy="1030514"/>
          </a:xfrm>
        </p:spPr>
        <p:txBody>
          <a:bodyPr/>
          <a:lstStyle/>
          <a:p>
            <a:pPr algn="ctr"/>
            <a:r>
              <a:rPr lang="fr-FR" dirty="0"/>
              <a:t>New </a:t>
            </a:r>
            <a:r>
              <a:rPr lang="fr-FR" dirty="0" err="1"/>
              <a:t>React</a:t>
            </a:r>
            <a:r>
              <a:rPr lang="fr-FR" dirty="0"/>
              <a:t> Project + </a:t>
            </a:r>
            <a:r>
              <a:rPr lang="fr-FR" dirty="0" err="1"/>
              <a:t>choose</a:t>
            </a:r>
            <a:r>
              <a:rPr lang="fr-FR" dirty="0"/>
              <a:t> a Framework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EF050C-AD26-38B0-7CC8-E42C4A27F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79" y="1227103"/>
            <a:ext cx="10809907" cy="532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92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B57B6-F796-3D78-1B0B-73D34BC6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1429"/>
            <a:ext cx="10515600" cy="4596190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enough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You </a:t>
            </a: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additional</a:t>
            </a:r>
            <a:r>
              <a:rPr lang="fr-FR" dirty="0"/>
              <a:t> Framework(s)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r>
              <a:rPr lang="fr-FR" dirty="0" err="1"/>
              <a:t>example</a:t>
            </a:r>
            <a:r>
              <a:rPr lang="fr-FR" dirty="0"/>
              <a:t>: for Router, </a:t>
            </a:r>
            <a:br>
              <a:rPr lang="fr-FR" dirty="0"/>
            </a:br>
            <a:r>
              <a:rPr lang="fr-FR" dirty="0"/>
              <a:t>for state :  </a:t>
            </a:r>
            <a:r>
              <a:rPr lang="fr-FR" dirty="0" err="1"/>
              <a:t>Redux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 err="1"/>
              <a:t>better</a:t>
            </a:r>
            <a:r>
              <a:rPr lang="fr-FR" dirty="0"/>
              <a:t> bindings : MOBX,..</a:t>
            </a:r>
          </a:p>
        </p:txBody>
      </p:sp>
      <p:pic>
        <p:nvPicPr>
          <p:cNvPr id="4098" name="Picture 2" descr="Warning Sign With Warning Word">
            <a:extLst>
              <a:ext uri="{FF2B5EF4-FFF2-40B4-BE49-F238E27FC236}">
                <a16:creationId xmlns:a16="http://schemas.microsoft.com/office/drawing/2014/main" id="{33BE3A71-1A2C-DEB0-EFBE-49CDA5A3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41" y="670606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074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7278D-D14F-3CCB-B4E4-2C0F91F14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24076"/>
          </a:xfrm>
        </p:spPr>
        <p:txBody>
          <a:bodyPr/>
          <a:lstStyle/>
          <a:p>
            <a:pPr algn="ctr"/>
            <a:r>
              <a:rPr lang="fr-FR" dirty="0"/>
              <a:t>Next.JS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777BE5-2DE1-A5AA-E7DC-393714D98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83" y="1074238"/>
            <a:ext cx="10783234" cy="557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24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3EC1B-062E-A0CE-84E5-4F512FC4E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1BC56-F7D4-7315-1962-D167CC3D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Idea</a:t>
            </a:r>
            <a:r>
              <a:rPr lang="fr-FR" dirty="0"/>
              <a:t>:  New Project &gt; "</a:t>
            </a:r>
            <a:r>
              <a:rPr lang="fr-FR" dirty="0" err="1"/>
              <a:t>React</a:t>
            </a:r>
            <a:r>
              <a:rPr lang="fr-FR" dirty="0"/>
              <a:t>"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2753F2-A0F7-3B7E-8E6C-EB6894BC9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569" y="928913"/>
            <a:ext cx="6337826" cy="5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02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6B3F3-F16C-E017-7F5B-CDB5E8932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941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a Minimal </a:t>
            </a:r>
            <a:r>
              <a:rPr lang="fr-FR" dirty="0" err="1"/>
              <a:t>React</a:t>
            </a:r>
            <a:r>
              <a:rPr lang="fr-FR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987433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62B87-956E-46C8-4991-79D14F675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5FA76-E205-2945-2F67-8681E40E6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3837B9-5D08-F1B4-F71B-E55325F6A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86" y="716038"/>
            <a:ext cx="9320895" cy="604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628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F24B7-19D9-82A9-EDFB-86B35DF88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8BAB7-4A99-6F59-CFF3-FA2AF6F71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Index.html : Main Container for </a:t>
            </a:r>
            <a:r>
              <a:rPr lang="fr-FR" dirty="0" err="1"/>
              <a:t>your</a:t>
            </a:r>
            <a:r>
              <a:rPr lang="fr-FR" dirty="0"/>
              <a:t>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88DEC-D2AA-022E-4B69-872630763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733" y="645553"/>
            <a:ext cx="9914936" cy="61270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CBCA95D-B2B6-3EF1-B840-FECDA94CF0D4}"/>
              </a:ext>
            </a:extLst>
          </p:cNvPr>
          <p:cNvSpPr/>
          <p:nvPr/>
        </p:nvSpPr>
        <p:spPr>
          <a:xfrm>
            <a:off x="5438019" y="4059162"/>
            <a:ext cx="1751391" cy="26609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707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13907-4E64-9169-7789-BCD40F589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2F620-ECBF-80E1-0A26-D167B2FE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index.tsx</a:t>
            </a:r>
            <a:r>
              <a:rPr lang="fr-FR" dirty="0"/>
              <a:t> : </a:t>
            </a:r>
            <a:r>
              <a:rPr lang="fr-FR" dirty="0" err="1"/>
              <a:t>Bootstrapping</a:t>
            </a:r>
            <a:r>
              <a:rPr lang="fr-FR" dirty="0"/>
              <a:t> </a:t>
            </a:r>
            <a:r>
              <a:rPr lang="fr-FR" dirty="0" err="1"/>
              <a:t>ReactDOM.render</a:t>
            </a:r>
            <a:r>
              <a:rPr lang="fr-FR" dirty="0"/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E03E4-B370-4AA9-9427-871239F0B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7" y="1045029"/>
            <a:ext cx="11426749" cy="509777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85E5D2-2FE3-3DE2-20C2-B3F56326E8C6}"/>
              </a:ext>
            </a:extLst>
          </p:cNvPr>
          <p:cNvSpPr/>
          <p:nvPr/>
        </p:nvSpPr>
        <p:spPr>
          <a:xfrm>
            <a:off x="6874934" y="2578705"/>
            <a:ext cx="512837" cy="23706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5FD092-A640-A7E1-A056-21F7DDF09EBC}"/>
              </a:ext>
            </a:extLst>
          </p:cNvPr>
          <p:cNvSpPr/>
          <p:nvPr/>
        </p:nvSpPr>
        <p:spPr>
          <a:xfrm>
            <a:off x="6025849" y="2358572"/>
            <a:ext cx="1986037" cy="220133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34E393-4571-5F83-8634-C45C920D4171}"/>
              </a:ext>
            </a:extLst>
          </p:cNvPr>
          <p:cNvSpPr/>
          <p:nvPr/>
        </p:nvSpPr>
        <p:spPr>
          <a:xfrm>
            <a:off x="4622800" y="3084286"/>
            <a:ext cx="1163562" cy="21045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386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46B13-BFB2-85EA-9063-692261E96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https://react.dev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961AD-AAE2-E99E-110C-E9A5C983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894" y="919651"/>
            <a:ext cx="10072187" cy="560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64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2C04E-909D-23BA-2FA0-02B4E74C1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C168C-3FC6-43DB-7626-18EA42851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App.tsx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B50269-9F3E-8270-92C3-322F847CC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47" y="640307"/>
            <a:ext cx="9996305" cy="61838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816329-F29B-707B-5A79-A2529BADA497}"/>
              </a:ext>
            </a:extLst>
          </p:cNvPr>
          <p:cNvSpPr/>
          <p:nvPr/>
        </p:nvSpPr>
        <p:spPr>
          <a:xfrm>
            <a:off x="4736495" y="2177142"/>
            <a:ext cx="1659467" cy="2322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730F10-E337-FC54-57C8-8DCBC9C1C3FA}"/>
              </a:ext>
            </a:extLst>
          </p:cNvPr>
          <p:cNvSpPr/>
          <p:nvPr/>
        </p:nvSpPr>
        <p:spPr>
          <a:xfrm>
            <a:off x="4905830" y="2457752"/>
            <a:ext cx="657980" cy="35801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B6DC08-A399-9D78-AECB-DB303B451F4E}"/>
              </a:ext>
            </a:extLst>
          </p:cNvPr>
          <p:cNvSpPr/>
          <p:nvPr/>
        </p:nvSpPr>
        <p:spPr>
          <a:xfrm>
            <a:off x="4905830" y="5808133"/>
            <a:ext cx="657980" cy="40956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7092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23683-7FA2-703B-307A-C8B04CA0F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9616-751B-2B59-6D2B-531BB86A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Idea</a:t>
            </a:r>
            <a:r>
              <a:rPr lang="fr-FR" dirty="0"/>
              <a:t> Run  /   </a:t>
            </a:r>
            <a:r>
              <a:rPr lang="fr-FR" dirty="0" err="1"/>
              <a:t>npm</a:t>
            </a:r>
            <a:r>
              <a:rPr lang="fr-FR" dirty="0"/>
              <a:t> run start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4C437-A78B-AFFA-BD07-B263F2E7F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23" y="716038"/>
            <a:ext cx="10905067" cy="59348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36B68C-55B2-5EA8-654F-F37D139B1794}"/>
              </a:ext>
            </a:extLst>
          </p:cNvPr>
          <p:cNvSpPr/>
          <p:nvPr/>
        </p:nvSpPr>
        <p:spPr>
          <a:xfrm>
            <a:off x="7716762" y="616856"/>
            <a:ext cx="1848152" cy="49106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D3E230-BCDA-BE6A-E7B2-305A1B45F5DB}"/>
              </a:ext>
            </a:extLst>
          </p:cNvPr>
          <p:cNvSpPr/>
          <p:nvPr/>
        </p:nvSpPr>
        <p:spPr>
          <a:xfrm>
            <a:off x="1710265" y="4717143"/>
            <a:ext cx="1874763" cy="24190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61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72FC4-EE8E-F9F1-1900-66C7FA416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F27BD-1CC8-EF0F-4411-C97CE4B22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http://localhost:3000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7389DC-248B-D352-A54E-D293AD07F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780" y="912379"/>
            <a:ext cx="9390440" cy="55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896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2FAFB-A0D3-00D1-B5A3-1456F75FC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31ED-F1F6-34E6-B696-7A4EE6E7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 err="1"/>
              <a:t>DevTools</a:t>
            </a:r>
            <a:r>
              <a:rPr lang="fr-FR" dirty="0"/>
              <a:t> ... </a:t>
            </a:r>
            <a:r>
              <a:rPr lang="fr-FR" dirty="0" err="1"/>
              <a:t>viewing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"/</a:t>
            </a:r>
            <a:r>
              <a:rPr lang="fr-FR" dirty="0" err="1"/>
              <a:t>js</a:t>
            </a:r>
            <a:r>
              <a:rPr lang="fr-FR" dirty="0"/>
              <a:t>/bundle"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7BD0F7-A4AE-4357-CEF4-463C62D43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378" y="1443818"/>
            <a:ext cx="8573243" cy="39703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8638EE-B66A-2A00-63C2-37FE82B75922}"/>
              </a:ext>
            </a:extLst>
          </p:cNvPr>
          <p:cNvSpPr/>
          <p:nvPr/>
        </p:nvSpPr>
        <p:spPr>
          <a:xfrm>
            <a:off x="4615543" y="3541486"/>
            <a:ext cx="5994400" cy="198362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903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E8A37-997E-ADE4-F565-4EB903AB9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1103085"/>
          </a:xfrm>
        </p:spPr>
        <p:txBody>
          <a:bodyPr/>
          <a:lstStyle/>
          <a:p>
            <a:pPr algn="ctr"/>
            <a:r>
              <a:rPr lang="fr-FR" dirty="0"/>
              <a:t>bundle ... </a:t>
            </a:r>
            <a:r>
              <a:rPr lang="fr-FR" dirty="0" err="1"/>
              <a:t>Transpiled</a:t>
            </a:r>
            <a:r>
              <a:rPr lang="fr-FR" dirty="0"/>
              <a:t> TSX -&gt; to JS  </a:t>
            </a:r>
            <a:br>
              <a:rPr lang="fr-FR" dirty="0"/>
            </a:br>
            <a:r>
              <a:rPr lang="fr-FR" dirty="0"/>
              <a:t>+  </a:t>
            </a:r>
            <a:r>
              <a:rPr lang="fr-FR" dirty="0" err="1"/>
              <a:t>react</a:t>
            </a:r>
            <a:r>
              <a:rPr lang="fr-FR" dirty="0"/>
              <a:t> runtime on Virtual DOM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0BCC15-65E0-B99F-7E42-8FF6343AD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69" y="1199847"/>
            <a:ext cx="10325995" cy="5448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613027-7958-A6FA-7201-7210142E2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" y="3130613"/>
            <a:ext cx="3657917" cy="13031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E2CF8F-F853-EA7D-82F8-56C33C73AB74}"/>
              </a:ext>
            </a:extLst>
          </p:cNvPr>
          <p:cNvSpPr/>
          <p:nvPr/>
        </p:nvSpPr>
        <p:spPr>
          <a:xfrm>
            <a:off x="10285790" y="4334564"/>
            <a:ext cx="445106" cy="26162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488A0B-E85C-BDC6-A234-884952B41221}"/>
              </a:ext>
            </a:extLst>
          </p:cNvPr>
          <p:cNvSpPr/>
          <p:nvPr/>
        </p:nvSpPr>
        <p:spPr>
          <a:xfrm>
            <a:off x="446773" y="3520554"/>
            <a:ext cx="445106" cy="26162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E38EFBF-8BFA-1706-63A5-E31E912E1066}"/>
              </a:ext>
            </a:extLst>
          </p:cNvPr>
          <p:cNvCxnSpPr>
            <a:cxnSpLocks/>
          </p:cNvCxnSpPr>
          <p:nvPr/>
        </p:nvCxnSpPr>
        <p:spPr>
          <a:xfrm>
            <a:off x="2235200" y="3594705"/>
            <a:ext cx="8002210" cy="73985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3EEC259-30F8-E402-A2F1-3A2F37770007}"/>
              </a:ext>
            </a:extLst>
          </p:cNvPr>
          <p:cNvSpPr/>
          <p:nvPr/>
        </p:nvSpPr>
        <p:spPr>
          <a:xfrm>
            <a:off x="668115" y="3782180"/>
            <a:ext cx="594628" cy="218926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2395D0-18DB-5F58-56FD-DAFCA4C034D2}"/>
              </a:ext>
            </a:extLst>
          </p:cNvPr>
          <p:cNvSpPr/>
          <p:nvPr/>
        </p:nvSpPr>
        <p:spPr>
          <a:xfrm>
            <a:off x="10617658" y="4708675"/>
            <a:ext cx="594628" cy="218926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DF4C8D-360C-34E6-9FEC-9CF5B7C02F49}"/>
              </a:ext>
            </a:extLst>
          </p:cNvPr>
          <p:cNvCxnSpPr>
            <a:cxnSpLocks/>
          </p:cNvCxnSpPr>
          <p:nvPr/>
        </p:nvCxnSpPr>
        <p:spPr>
          <a:xfrm>
            <a:off x="3299581" y="3886199"/>
            <a:ext cx="7252305" cy="82247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177ACC-5330-4DF0-BF1B-1215ABDBF6E4}"/>
              </a:ext>
            </a:extLst>
          </p:cNvPr>
          <p:cNvCxnSpPr>
            <a:cxnSpLocks/>
          </p:cNvCxnSpPr>
          <p:nvPr/>
        </p:nvCxnSpPr>
        <p:spPr>
          <a:xfrm>
            <a:off x="1731289" y="3720495"/>
            <a:ext cx="2920082" cy="89225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C9DF410-27E7-C4BD-3F78-6198F917CE87}"/>
              </a:ext>
            </a:extLst>
          </p:cNvPr>
          <p:cNvSpPr/>
          <p:nvPr/>
        </p:nvSpPr>
        <p:spPr>
          <a:xfrm>
            <a:off x="4717143" y="4542971"/>
            <a:ext cx="1255800" cy="19799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1F684CE-1368-8B54-C7EF-66CA9BD66D94}"/>
              </a:ext>
            </a:extLst>
          </p:cNvPr>
          <p:cNvCxnSpPr>
            <a:cxnSpLocks/>
          </p:cNvCxnSpPr>
          <p:nvPr/>
        </p:nvCxnSpPr>
        <p:spPr>
          <a:xfrm>
            <a:off x="2056190" y="3967238"/>
            <a:ext cx="2825448" cy="982133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6FB48CE-95E5-E1D3-9375-D6618B434A27}"/>
              </a:ext>
            </a:extLst>
          </p:cNvPr>
          <p:cNvSpPr/>
          <p:nvPr/>
        </p:nvSpPr>
        <p:spPr>
          <a:xfrm>
            <a:off x="10842629" y="5040087"/>
            <a:ext cx="270476" cy="218926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6C79470-85AA-4ECF-1123-399DA3EF0573}"/>
              </a:ext>
            </a:extLst>
          </p:cNvPr>
          <p:cNvSpPr/>
          <p:nvPr/>
        </p:nvSpPr>
        <p:spPr>
          <a:xfrm>
            <a:off x="4881637" y="4888893"/>
            <a:ext cx="1659467" cy="179196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7170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50BA2-073F-12F4-C14D-6F8200750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0972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Angular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9116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1C1E-505D-E9C6-A22A-67F639156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2782"/>
          </a:xfrm>
        </p:spPr>
        <p:txBody>
          <a:bodyPr/>
          <a:lstStyle/>
          <a:p>
            <a:pPr algn="ctr"/>
            <a:r>
              <a:rPr lang="fr-FR" dirty="0"/>
              <a:t>Basic </a:t>
            </a:r>
            <a:r>
              <a:rPr lang="fr-FR" dirty="0" err="1"/>
              <a:t>Features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3D062E-F51F-34B1-F6FA-FB4880F9C9ED}"/>
              </a:ext>
            </a:extLst>
          </p:cNvPr>
          <p:cNvSpPr txBox="1"/>
          <p:nvPr/>
        </p:nvSpPr>
        <p:spPr>
          <a:xfrm>
            <a:off x="4001105" y="1717525"/>
            <a:ext cx="4433971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</p:spTree>
    <p:extLst>
      <p:ext uri="{BB962C8B-B14F-4D97-AF65-F5344CB8AC3E}">
        <p14:creationId xmlns:p14="http://schemas.microsoft.com/office/powerpoint/2010/main" val="32109041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E2AD4-6338-6516-A501-924D8D4B0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13FD2-70C3-F214-CD5E-B0B8B68F9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/>
              <a:t>Basic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>
                <a:solidFill>
                  <a:schemeClr val="bg1"/>
                </a:solidFill>
              </a:rPr>
              <a:t>Angular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3112B5-795F-119D-8374-42EB9E434F1C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77F1893-6AB2-DF05-DAAA-F6C7D9956E80}"/>
              </a:ext>
            </a:extLst>
          </p:cNvPr>
          <p:cNvSpPr/>
          <p:nvPr/>
        </p:nvSpPr>
        <p:spPr>
          <a:xfrm>
            <a:off x="4910671" y="1869287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0C2CE2F-5B1B-1EC9-33DD-9BB31C0690BD}"/>
              </a:ext>
            </a:extLst>
          </p:cNvPr>
          <p:cNvSpPr/>
          <p:nvPr/>
        </p:nvSpPr>
        <p:spPr>
          <a:xfrm>
            <a:off x="4910671" y="246967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BA65E93-E2D0-8F7B-1769-656ECB9F4E8B}"/>
              </a:ext>
            </a:extLst>
          </p:cNvPr>
          <p:cNvSpPr/>
          <p:nvPr/>
        </p:nvSpPr>
        <p:spPr>
          <a:xfrm>
            <a:off x="4910672" y="300382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A72347C-BD04-84EE-14C2-7E0A8AB7EEB6}"/>
              </a:ext>
            </a:extLst>
          </p:cNvPr>
          <p:cNvSpPr/>
          <p:nvPr/>
        </p:nvSpPr>
        <p:spPr>
          <a:xfrm>
            <a:off x="4915510" y="3790013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9F2F4E4-99C8-A987-B7A8-AB72CF099DCC}"/>
              </a:ext>
            </a:extLst>
          </p:cNvPr>
          <p:cNvSpPr/>
          <p:nvPr/>
        </p:nvSpPr>
        <p:spPr>
          <a:xfrm>
            <a:off x="4910672" y="461732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B44B38-0326-A375-33A9-E70C3C138E5D}"/>
              </a:ext>
            </a:extLst>
          </p:cNvPr>
          <p:cNvSpPr/>
          <p:nvPr/>
        </p:nvSpPr>
        <p:spPr>
          <a:xfrm>
            <a:off x="4910672" y="5180967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6A6D9A8-F2E9-E7D2-C88A-4C3DDA1A7DA9}"/>
              </a:ext>
            </a:extLst>
          </p:cNvPr>
          <p:cNvSpPr/>
          <p:nvPr/>
        </p:nvSpPr>
        <p:spPr>
          <a:xfrm>
            <a:off x="4910671" y="574460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B6F210-7E37-BF57-527D-1218B4A5E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495" y="60313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58E6B72-D1BC-39F1-E94A-FFB87E216194}"/>
              </a:ext>
            </a:extLst>
          </p:cNvPr>
          <p:cNvSpPr txBox="1"/>
          <p:nvPr/>
        </p:nvSpPr>
        <p:spPr>
          <a:xfrm>
            <a:off x="5476835" y="1813649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expression }}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6BB411-9667-D526-43C5-F856C6D41AE7}"/>
              </a:ext>
            </a:extLst>
          </p:cNvPr>
          <p:cNvSpPr txBox="1"/>
          <p:nvPr/>
        </p:nvSpPr>
        <p:spPr>
          <a:xfrm>
            <a:off x="8507543" y="1833322"/>
            <a:ext cx="363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expression : </a:t>
            </a:r>
            <a:r>
              <a:rPr lang="fr-FR" dirty="0" err="1"/>
              <a:t>field</a:t>
            </a:r>
            <a:r>
              <a:rPr lang="fr-FR" dirty="0"/>
              <a:t> in class component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69314-75FD-3648-8C17-B94385139C50}"/>
              </a:ext>
            </a:extLst>
          </p:cNvPr>
          <p:cNvSpPr txBox="1"/>
          <p:nvPr/>
        </p:nvSpPr>
        <p:spPr>
          <a:xfrm>
            <a:off x="5476835" y="2400305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268978-AAAC-2F30-3CD6-2BFC50F3DD82}"/>
              </a:ext>
            </a:extLst>
          </p:cNvPr>
          <p:cNvSpPr txBox="1"/>
          <p:nvPr/>
        </p:nvSpPr>
        <p:spPr>
          <a:xfrm>
            <a:off x="8517220" y="2424805"/>
            <a:ext cx="3430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selector</a:t>
            </a:r>
            <a:r>
              <a:rPr lang="fr-FR" dirty="0"/>
              <a:t>="app-</a:t>
            </a:r>
            <a:r>
              <a:rPr lang="fr-FR" dirty="0" err="1"/>
              <a:t>child</a:t>
            </a:r>
            <a:r>
              <a:rPr lang="fr-FR" dirty="0"/>
              <a:t>"  on </a:t>
            </a:r>
            <a:r>
              <a:rPr lang="fr-FR" dirty="0" err="1"/>
              <a:t>child</a:t>
            </a:r>
            <a:r>
              <a:rPr lang="fr-FR" dirty="0"/>
              <a:t> class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5DE9D9-3CB9-6911-FB3B-073C998A4977}"/>
              </a:ext>
            </a:extLst>
          </p:cNvPr>
          <p:cNvSpPr txBox="1"/>
          <p:nvPr/>
        </p:nvSpPr>
        <p:spPr>
          <a:xfrm>
            <a:off x="5476835" y="2969135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3247CC-56BA-462F-F4CF-A0852C5BC2C3}"/>
              </a:ext>
            </a:extLst>
          </p:cNvPr>
          <p:cNvSpPr txBox="1"/>
          <p:nvPr/>
        </p:nvSpPr>
        <p:spPr>
          <a:xfrm>
            <a:off x="8526895" y="2867408"/>
            <a:ext cx="3614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syntaxes</a:t>
            </a:r>
          </a:p>
          <a:p>
            <a:r>
              <a:rPr lang="fr-FR" dirty="0"/>
              <a:t>  *</a:t>
            </a:r>
            <a:r>
              <a:rPr lang="fr-FR" dirty="0" err="1"/>
              <a:t>ngIf</a:t>
            </a:r>
            <a:r>
              <a:rPr lang="fr-FR" dirty="0"/>
              <a:t>="</a:t>
            </a:r>
            <a:r>
              <a:rPr lang="fr-FR" dirty="0" err="1"/>
              <a:t>cond</a:t>
            </a:r>
            <a:r>
              <a:rPr lang="fr-FR" dirty="0"/>
              <a:t>"   </a:t>
            </a:r>
          </a:p>
          <a:p>
            <a:r>
              <a:rPr lang="fr-FR" dirty="0"/>
              <a:t>  *</a:t>
            </a:r>
            <a:r>
              <a:rPr lang="fr-FR" dirty="0" err="1"/>
              <a:t>ngFor</a:t>
            </a:r>
            <a:r>
              <a:rPr lang="fr-FR" dirty="0"/>
              <a:t>="let i of items"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F6744B-E1B2-791E-AD7A-0B850EDEEE3F}"/>
              </a:ext>
            </a:extLst>
          </p:cNvPr>
          <p:cNvSpPr txBox="1"/>
          <p:nvPr/>
        </p:nvSpPr>
        <p:spPr>
          <a:xfrm>
            <a:off x="8556277" y="3863701"/>
            <a:ext cx="32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syntax</a:t>
            </a:r>
            <a:r>
              <a:rPr lang="fr-FR" dirty="0"/>
              <a:t>  @Input()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5A7D4-2122-5EB2-39DF-1E1CF6229C54}"/>
              </a:ext>
            </a:extLst>
          </p:cNvPr>
          <p:cNvSpPr txBox="1"/>
          <p:nvPr/>
        </p:nvSpPr>
        <p:spPr>
          <a:xfrm>
            <a:off x="8556277" y="4440871"/>
            <a:ext cx="4080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 </a:t>
            </a:r>
            <a:r>
              <a:rPr lang="fr-FR" dirty="0" err="1"/>
              <a:t>syntax</a:t>
            </a:r>
            <a:r>
              <a:rPr lang="fr-FR" dirty="0"/>
              <a:t> @Output()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23327-A31A-17DB-28DA-F5BF243731E4}"/>
              </a:ext>
            </a:extLst>
          </p:cNvPr>
          <p:cNvSpPr txBox="1"/>
          <p:nvPr/>
        </p:nvSpPr>
        <p:spPr>
          <a:xfrm>
            <a:off x="5476835" y="5090368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44841-C49D-E37E-4BC6-3A13A7D6A54E}"/>
              </a:ext>
            </a:extLst>
          </p:cNvPr>
          <p:cNvSpPr txBox="1"/>
          <p:nvPr/>
        </p:nvSpPr>
        <p:spPr>
          <a:xfrm>
            <a:off x="5476835" y="5757055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658453-B878-1781-6B7B-72772C14C0AD}"/>
              </a:ext>
            </a:extLst>
          </p:cNvPr>
          <p:cNvSpPr txBox="1"/>
          <p:nvPr/>
        </p:nvSpPr>
        <p:spPr>
          <a:xfrm>
            <a:off x="8728032" y="5275318"/>
            <a:ext cx="1809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...</a:t>
            </a:r>
            <a:r>
              <a:rPr lang="fr-FR" dirty="0" err="1"/>
              <a:t>magic</a:t>
            </a:r>
            <a:r>
              <a:rPr lang="fr-FR" dirty="0"/>
              <a:t> &amp; simple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9443905-60D7-0FA1-FF0F-809E18ED84A2}"/>
              </a:ext>
            </a:extLst>
          </p:cNvPr>
          <p:cNvSpPr txBox="1"/>
          <p:nvPr/>
        </p:nvSpPr>
        <p:spPr>
          <a:xfrm>
            <a:off x="5476835" y="6338755"/>
            <a:ext cx="5928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566EB96F-A7B6-81F9-CDFA-FB0AC4F79065}"/>
              </a:ext>
            </a:extLst>
          </p:cNvPr>
          <p:cNvSpPr/>
          <p:nvPr/>
        </p:nvSpPr>
        <p:spPr>
          <a:xfrm>
            <a:off x="4894925" y="6338755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670E06-62EB-D74A-AF3C-086CB636EA5C}"/>
              </a:ext>
            </a:extLst>
          </p:cNvPr>
          <p:cNvSpPr txBox="1"/>
          <p:nvPr/>
        </p:nvSpPr>
        <p:spPr>
          <a:xfrm>
            <a:off x="5476835" y="3715214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68BFA8-5054-DE06-E087-805E9C39D5DB}"/>
              </a:ext>
            </a:extLst>
          </p:cNvPr>
          <p:cNvSpPr txBox="1"/>
          <p:nvPr/>
        </p:nvSpPr>
        <p:spPr>
          <a:xfrm>
            <a:off x="5476835" y="4428257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</p:spTree>
    <p:extLst>
      <p:ext uri="{BB962C8B-B14F-4D97-AF65-F5344CB8AC3E}">
        <p14:creationId xmlns:p14="http://schemas.microsoft.com/office/powerpoint/2010/main" val="30773283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A10C-19CB-0351-2469-FA865B11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52B2C-52E2-86A8-3CCD-1D26B8DB4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18" y="894832"/>
            <a:ext cx="10943268" cy="59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660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36CDD-1E76-620D-85A3-99384B02C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A24-2A19-71FE-767C-D4E2AA411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return (&lt;App  </a:t>
            </a:r>
            <a:r>
              <a:rPr lang="fr-FR" dirty="0" err="1"/>
              <a:t>attribute</a:t>
            </a:r>
            <a:r>
              <a:rPr lang="fr-FR" dirty="0"/>
              <a:t>={JS}&gt;  &lt;/App&gt;);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6E930-EE62-549C-2BCB-43EE4ADFA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99" y="1262827"/>
            <a:ext cx="7525402" cy="43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683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026DB-0B62-0B0B-A8C4-8F73AB5C9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9D2F-3968-678C-17CB-AC85ED6D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https://react.dev/learn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F2A153-40CA-27B3-0147-68681ABD1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89" y="754743"/>
            <a:ext cx="9845450" cy="606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432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F6FCD-45A0-C932-CC7B-9A5D78A00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E334F-B83B-469B-754F-BF3C70834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return (&lt;App&gt; </a:t>
            </a:r>
            <a:r>
              <a:rPr lang="fr-FR" dirty="0" err="1"/>
              <a:t>text</a:t>
            </a:r>
            <a:r>
              <a:rPr lang="fr-FR" dirty="0"/>
              <a:t> {JS} &lt;/App&gt;);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C3295-87FF-223A-9629-5F0E30610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99" y="1462869"/>
            <a:ext cx="7525402" cy="393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405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E731A-3A8E-EBC3-9BA4-C74BA85C4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AA553-CEB3-8D9E-09F4-2702A1B8A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0935DC-8816-2487-7EA2-621E2677B4DB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EB5F8F1-7814-7466-286B-917B548DD848}"/>
              </a:ext>
            </a:extLst>
          </p:cNvPr>
          <p:cNvSpPr/>
          <p:nvPr/>
        </p:nvSpPr>
        <p:spPr>
          <a:xfrm>
            <a:off x="8505376" y="188349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D870FDB-B42F-1A17-C94A-E00542C87761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D9D06B7-82ED-5A62-B62E-56CC53352FD2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B44B091-4FCF-D28D-BC6F-836DDBC50438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447826B-C069-E02B-756A-7FA2335329C5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818289A-025A-27EA-6D6F-00AE0022DD00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79C4FE4-BCBE-6C07-CBBF-A1A417454A35}"/>
              </a:ext>
            </a:extLst>
          </p:cNvPr>
          <p:cNvSpPr/>
          <p:nvPr/>
        </p:nvSpPr>
        <p:spPr>
          <a:xfrm>
            <a:off x="8505376" y="566235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94526B-C880-377A-9997-AF85CB00A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692498-7B1D-B284-B487-F0BB2E0D4D80}"/>
              </a:ext>
            </a:extLst>
          </p:cNvPr>
          <p:cNvSpPr txBox="1"/>
          <p:nvPr/>
        </p:nvSpPr>
        <p:spPr>
          <a:xfrm>
            <a:off x="9071540" y="1827856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D54B63-C647-12B9-4684-FD3FE3EE1C49}"/>
              </a:ext>
            </a:extLst>
          </p:cNvPr>
          <p:cNvSpPr txBox="1"/>
          <p:nvPr/>
        </p:nvSpPr>
        <p:spPr>
          <a:xfrm>
            <a:off x="9071540" y="234809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830016-7FCB-78A1-76BD-26867E5E8DEC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40AB82-F6A5-3FC5-A06C-DAE4D45CFBB8}"/>
              </a:ext>
            </a:extLst>
          </p:cNvPr>
          <p:cNvSpPr txBox="1"/>
          <p:nvPr/>
        </p:nvSpPr>
        <p:spPr>
          <a:xfrm>
            <a:off x="9103033" y="5070983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7EAA7B-F8E5-2CC0-C6EA-5902FA4A585B}"/>
              </a:ext>
            </a:extLst>
          </p:cNvPr>
          <p:cNvSpPr txBox="1"/>
          <p:nvPr/>
        </p:nvSpPr>
        <p:spPr>
          <a:xfrm>
            <a:off x="9103033" y="5689640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DD90A8-6275-9F11-345A-9C3EA957BB2C}"/>
              </a:ext>
            </a:extLst>
          </p:cNvPr>
          <p:cNvSpPr txBox="1"/>
          <p:nvPr/>
        </p:nvSpPr>
        <p:spPr>
          <a:xfrm>
            <a:off x="9103033" y="6335971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7651761-7611-1FB9-5644-E3FC0928DB47}"/>
              </a:ext>
            </a:extLst>
          </p:cNvPr>
          <p:cNvSpPr/>
          <p:nvPr/>
        </p:nvSpPr>
        <p:spPr>
          <a:xfrm>
            <a:off x="8489630" y="625650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79694C-233D-7458-4C32-F7271CDC0AA8}"/>
              </a:ext>
            </a:extLst>
          </p:cNvPr>
          <p:cNvSpPr txBox="1"/>
          <p:nvPr/>
        </p:nvSpPr>
        <p:spPr>
          <a:xfrm>
            <a:off x="5119771" y="1820224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9EBE232-BD14-8839-E0C1-846DB68A8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83494"/>
            <a:ext cx="359724" cy="32513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264E3B2-4DCF-A966-E3DF-81B44526F1B6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8BF5E8-792A-FF7C-B826-EACD3989CB14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</p:spTree>
    <p:extLst>
      <p:ext uri="{BB962C8B-B14F-4D97-AF65-F5344CB8AC3E}">
        <p14:creationId xmlns:p14="http://schemas.microsoft.com/office/powerpoint/2010/main" val="3035167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53272-C544-BCF7-0BD7-D2162F138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8ADE5-CEDA-BC36-1830-CC0D9C2BD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756229"/>
          </a:xfrm>
        </p:spPr>
        <p:txBody>
          <a:bodyPr/>
          <a:lstStyle/>
          <a:p>
            <a:pPr algn="ctr"/>
            <a:r>
              <a:rPr lang="fr-FR" dirty="0"/>
              <a:t>Class  are </a:t>
            </a:r>
            <a:r>
              <a:rPr lang="fr-FR" dirty="0" err="1"/>
              <a:t>Statefull</a:t>
            </a:r>
            <a:br>
              <a:rPr lang="fr-FR" dirty="0"/>
            </a:br>
            <a:r>
              <a:rPr lang="fr-FR" dirty="0"/>
              <a:t> != pure </a:t>
            </a:r>
            <a:r>
              <a:rPr lang="fr-FR" dirty="0" err="1"/>
              <a:t>Function</a:t>
            </a:r>
            <a:r>
              <a:rPr lang="fr-FR" dirty="0"/>
              <a:t> are </a:t>
            </a:r>
            <a:r>
              <a:rPr lang="fr-FR" dirty="0" err="1"/>
              <a:t>stateless</a:t>
            </a:r>
            <a:r>
              <a:rPr lang="fr-FR" dirty="0"/>
              <a:t> </a:t>
            </a:r>
            <a:br>
              <a:rPr lang="fr-FR" dirty="0"/>
            </a:b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BA7AF1-355F-77EB-3A77-E88D819DFF18}"/>
              </a:ext>
            </a:extLst>
          </p:cNvPr>
          <p:cNvSpPr txBox="1"/>
          <p:nvPr/>
        </p:nvSpPr>
        <p:spPr>
          <a:xfrm>
            <a:off x="2505188" y="2426581"/>
            <a:ext cx="291015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@Component( ..)</a:t>
            </a:r>
          </a:p>
          <a:p>
            <a:r>
              <a:rPr lang="fr-FR" dirty="0"/>
              <a:t>export class </a:t>
            </a:r>
            <a:r>
              <a:rPr lang="fr-FR" dirty="0" err="1"/>
              <a:t>MyComp</a:t>
            </a:r>
            <a:r>
              <a:rPr lang="fr-FR" dirty="0"/>
              <a:t>  {</a:t>
            </a:r>
          </a:p>
          <a:p>
            <a:endParaRPr lang="fr-FR" dirty="0"/>
          </a:p>
          <a:p>
            <a:r>
              <a:rPr lang="fr-FR" dirty="0"/>
              <a:t>     </a:t>
            </a:r>
            <a:r>
              <a:rPr lang="fr-FR" dirty="0" err="1"/>
              <a:t>stateField</a:t>
            </a:r>
            <a:r>
              <a:rPr lang="fr-FR" dirty="0"/>
              <a:t>:  string = 'Hey?';</a:t>
            </a:r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0370E5-ACC0-CEA0-527A-3FBEA908F98F}"/>
              </a:ext>
            </a:extLst>
          </p:cNvPr>
          <p:cNvSpPr/>
          <p:nvPr/>
        </p:nvSpPr>
        <p:spPr>
          <a:xfrm>
            <a:off x="2771284" y="3289905"/>
            <a:ext cx="2699657" cy="31931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23D6DD-8CE4-1760-7A2C-82231B46DECC}"/>
              </a:ext>
            </a:extLst>
          </p:cNvPr>
          <p:cNvSpPr txBox="1"/>
          <p:nvPr/>
        </p:nvSpPr>
        <p:spPr>
          <a:xfrm>
            <a:off x="2549677" y="4601340"/>
            <a:ext cx="17786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MyComp</a:t>
            </a:r>
            <a:r>
              <a:rPr lang="fr-FR" dirty="0"/>
              <a:t>&gt;</a:t>
            </a:r>
          </a:p>
          <a:p>
            <a:r>
              <a:rPr lang="fr-FR" dirty="0"/>
              <a:t>    {{ </a:t>
            </a:r>
            <a:r>
              <a:rPr lang="fr-FR" dirty="0" err="1"/>
              <a:t>stateField</a:t>
            </a:r>
            <a:r>
              <a:rPr lang="fr-FR" dirty="0"/>
              <a:t> }}</a:t>
            </a:r>
          </a:p>
          <a:p>
            <a:r>
              <a:rPr lang="fr-FR" dirty="0"/>
              <a:t>&lt;/app-</a:t>
            </a:r>
            <a:r>
              <a:rPr lang="fr-FR" dirty="0" err="1"/>
              <a:t>MyComp</a:t>
            </a:r>
            <a:r>
              <a:rPr lang="fr-FR" dirty="0"/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8A8C4-EF4C-987D-8EB7-CB16CA152A75}"/>
              </a:ext>
            </a:extLst>
          </p:cNvPr>
          <p:cNvSpPr txBox="1"/>
          <p:nvPr/>
        </p:nvSpPr>
        <p:spPr>
          <a:xfrm>
            <a:off x="7051524" y="2882632"/>
            <a:ext cx="21419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MyComp</a:t>
            </a:r>
            <a:r>
              <a:rPr lang="fr-FR" dirty="0"/>
              <a:t>() {</a:t>
            </a:r>
          </a:p>
          <a:p>
            <a:r>
              <a:rPr lang="fr-FR" dirty="0"/>
              <a:t>return (</a:t>
            </a:r>
          </a:p>
          <a:p>
            <a:r>
              <a:rPr lang="fr-FR" dirty="0"/>
              <a:t>     &lt;&gt;</a:t>
            </a:r>
          </a:p>
          <a:p>
            <a:r>
              <a:rPr lang="fr-FR" dirty="0"/>
              <a:t>         { </a:t>
            </a:r>
            <a:r>
              <a:rPr lang="fr-FR" dirty="0" err="1"/>
              <a:t>stateField</a:t>
            </a:r>
            <a:r>
              <a:rPr lang="fr-FR" dirty="0"/>
              <a:t> }</a:t>
            </a:r>
          </a:p>
          <a:p>
            <a:r>
              <a:rPr lang="fr-FR" dirty="0"/>
              <a:t>     &lt;/&gt;</a:t>
            </a:r>
          </a:p>
          <a:p>
            <a:r>
              <a:rPr lang="fr-FR" dirty="0"/>
              <a:t>   );</a:t>
            </a:r>
          </a:p>
          <a:p>
            <a:r>
              <a:rPr lang="fr-FR" dirty="0"/>
              <a:t>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48A7CD-7330-6331-00E0-57ADC58E7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753" y="1717134"/>
            <a:ext cx="1756285" cy="460268"/>
          </a:xfrm>
          <a:prstGeom prst="rect">
            <a:avLst/>
          </a:prstGeom>
        </p:spPr>
      </p:pic>
      <p:pic>
        <p:nvPicPr>
          <p:cNvPr id="3076" name="Picture 4" descr="Reactjs logo - Icônes Médias sociaux et ...">
            <a:extLst>
              <a:ext uri="{FF2B5EF4-FFF2-40B4-BE49-F238E27FC236}">
                <a16:creationId xmlns:a16="http://schemas.microsoft.com/office/drawing/2014/main" id="{4B0B4400-693B-ABB3-C95D-C4923BB70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905" y="1498692"/>
            <a:ext cx="2017637" cy="100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576139CB-5CC4-844A-EE4E-4E319E435EC6}"/>
              </a:ext>
            </a:extLst>
          </p:cNvPr>
          <p:cNvSpPr/>
          <p:nvPr/>
        </p:nvSpPr>
        <p:spPr>
          <a:xfrm rot="7796704">
            <a:off x="8698896" y="4030134"/>
            <a:ext cx="299962" cy="6289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243B62-2F71-B3ED-134B-317E81E9ACAC}"/>
              </a:ext>
            </a:extLst>
          </p:cNvPr>
          <p:cNvSpPr txBox="1"/>
          <p:nvPr/>
        </p:nvSpPr>
        <p:spPr>
          <a:xfrm>
            <a:off x="8842656" y="4668815"/>
            <a:ext cx="29090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???????????</a:t>
            </a:r>
          </a:p>
          <a:p>
            <a:r>
              <a:rPr lang="fr-FR" b="1" dirty="0">
                <a:solidFill>
                  <a:srgbClr val="FF0000"/>
                </a:solidFill>
              </a:rPr>
              <a:t>not a </a:t>
            </a:r>
            <a:r>
              <a:rPr lang="fr-FR" b="1" dirty="0" err="1">
                <a:solidFill>
                  <a:srgbClr val="FF0000"/>
                </a:solidFill>
              </a:rPr>
              <a:t>parameter</a:t>
            </a:r>
            <a:endParaRPr lang="fr-FR" b="1" dirty="0">
              <a:solidFill>
                <a:srgbClr val="FF0000"/>
              </a:solidFill>
            </a:endParaRPr>
          </a:p>
          <a:p>
            <a:r>
              <a:rPr lang="fr-FR" b="1" dirty="0">
                <a:solidFill>
                  <a:srgbClr val="FF0000"/>
                </a:solidFill>
              </a:rPr>
              <a:t>not a global variable</a:t>
            </a:r>
          </a:p>
          <a:p>
            <a:r>
              <a:rPr lang="fr-FR" b="1" dirty="0">
                <a:solidFill>
                  <a:srgbClr val="FF0000"/>
                </a:solidFill>
              </a:rPr>
              <a:t>can not </a:t>
            </a:r>
            <a:r>
              <a:rPr lang="fr-FR" b="1" dirty="0" err="1">
                <a:solidFill>
                  <a:srgbClr val="FF0000"/>
                </a:solidFill>
              </a:rPr>
              <a:t>be</a:t>
            </a:r>
            <a:r>
              <a:rPr lang="fr-FR" b="1" dirty="0">
                <a:solidFill>
                  <a:srgbClr val="FF0000"/>
                </a:solidFill>
              </a:rPr>
              <a:t> in pure fonction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34856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5ADEB-3E7D-7970-3496-F997D0734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756229"/>
          </a:xfrm>
        </p:spPr>
        <p:txBody>
          <a:bodyPr/>
          <a:lstStyle/>
          <a:p>
            <a:pPr algn="ctr"/>
            <a:r>
              <a:rPr lang="fr-FR" dirty="0"/>
              <a:t>Class  are </a:t>
            </a:r>
            <a:r>
              <a:rPr lang="fr-FR" dirty="0" err="1"/>
              <a:t>Statefull</a:t>
            </a:r>
            <a:br>
              <a:rPr lang="fr-FR" dirty="0"/>
            </a:br>
            <a:r>
              <a:rPr lang="fr-FR" dirty="0"/>
              <a:t> != pure </a:t>
            </a:r>
            <a:r>
              <a:rPr lang="fr-FR" dirty="0" err="1"/>
              <a:t>Function</a:t>
            </a:r>
            <a:r>
              <a:rPr lang="fr-FR" dirty="0"/>
              <a:t> are </a:t>
            </a:r>
            <a:r>
              <a:rPr lang="fr-FR" dirty="0" err="1"/>
              <a:t>stateless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BUT </a:t>
            </a:r>
            <a:r>
              <a:rPr lang="fr-FR" dirty="0" err="1"/>
              <a:t>React</a:t>
            </a:r>
            <a:r>
              <a:rPr lang="fr-FR" dirty="0"/>
              <a:t> use "Hook"  </a:t>
            </a:r>
            <a:r>
              <a:rPr lang="fr-FR" dirty="0" err="1"/>
              <a:t>useState</a:t>
            </a:r>
            <a:r>
              <a:rPr lang="fr-FR" dirty="0"/>
              <a:t>() 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97A943-AF8F-FC7C-ACA9-7D043084B476}"/>
              </a:ext>
            </a:extLst>
          </p:cNvPr>
          <p:cNvSpPr txBox="1"/>
          <p:nvPr/>
        </p:nvSpPr>
        <p:spPr>
          <a:xfrm>
            <a:off x="2530035" y="3080200"/>
            <a:ext cx="291015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@Component( ..)</a:t>
            </a:r>
          </a:p>
          <a:p>
            <a:r>
              <a:rPr lang="fr-FR" dirty="0"/>
              <a:t>export class </a:t>
            </a:r>
            <a:r>
              <a:rPr lang="fr-FR" dirty="0" err="1"/>
              <a:t>MyComp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/>
              <a:t>     </a:t>
            </a:r>
            <a:r>
              <a:rPr lang="fr-FR" dirty="0" err="1"/>
              <a:t>stateField</a:t>
            </a:r>
            <a:r>
              <a:rPr lang="fr-FR" dirty="0"/>
              <a:t>:  string = 'Hey?';</a:t>
            </a:r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5880E3-F9EE-03AB-CDD1-589EF53C4AFE}"/>
              </a:ext>
            </a:extLst>
          </p:cNvPr>
          <p:cNvSpPr txBox="1"/>
          <p:nvPr/>
        </p:nvSpPr>
        <p:spPr>
          <a:xfrm>
            <a:off x="2574524" y="5254959"/>
            <a:ext cx="17786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MyComp</a:t>
            </a:r>
            <a:r>
              <a:rPr lang="fr-FR" dirty="0"/>
              <a:t>&gt;</a:t>
            </a:r>
          </a:p>
          <a:p>
            <a:r>
              <a:rPr lang="fr-FR" dirty="0"/>
              <a:t>    {{ </a:t>
            </a:r>
            <a:r>
              <a:rPr lang="fr-FR" dirty="0" err="1"/>
              <a:t>stateField</a:t>
            </a:r>
            <a:r>
              <a:rPr lang="fr-FR" dirty="0"/>
              <a:t> }}</a:t>
            </a:r>
          </a:p>
          <a:p>
            <a:r>
              <a:rPr lang="fr-FR" dirty="0"/>
              <a:t>&lt;/app-</a:t>
            </a:r>
            <a:r>
              <a:rPr lang="fr-FR" dirty="0" err="1"/>
              <a:t>MyComp</a:t>
            </a:r>
            <a:r>
              <a:rPr lang="fr-FR" dirty="0"/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107EE8-1A8B-36CE-EF5D-89FA5675727A}"/>
              </a:ext>
            </a:extLst>
          </p:cNvPr>
          <p:cNvSpPr txBox="1"/>
          <p:nvPr/>
        </p:nvSpPr>
        <p:spPr>
          <a:xfrm>
            <a:off x="6084561" y="3058705"/>
            <a:ext cx="66091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import { </a:t>
            </a:r>
            <a:r>
              <a:rPr lang="fr-FR" dirty="0" err="1"/>
              <a:t>useState</a:t>
            </a:r>
            <a:r>
              <a:rPr lang="fr-FR" dirty="0"/>
              <a:t> } </a:t>
            </a:r>
            <a:r>
              <a:rPr lang="fr-FR" dirty="0" err="1"/>
              <a:t>from</a:t>
            </a:r>
            <a:r>
              <a:rPr lang="fr-FR" dirty="0"/>
              <a:t> '</a:t>
            </a:r>
            <a:r>
              <a:rPr lang="fr-FR" dirty="0" err="1"/>
              <a:t>react</a:t>
            </a:r>
            <a:r>
              <a:rPr lang="fr-FR" dirty="0"/>
              <a:t>';</a:t>
            </a:r>
          </a:p>
          <a:p>
            <a:endParaRPr lang="fr-FR" dirty="0"/>
          </a:p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MyComp</a:t>
            </a:r>
            <a:r>
              <a:rPr lang="fr-FR" dirty="0"/>
              <a:t> () {</a:t>
            </a:r>
          </a:p>
          <a:p>
            <a:r>
              <a:rPr lang="fr-FR" dirty="0"/>
              <a:t>   </a:t>
            </a:r>
            <a:r>
              <a:rPr lang="fr-FR" dirty="0" err="1"/>
              <a:t>const</a:t>
            </a:r>
            <a:r>
              <a:rPr lang="fr-FR" dirty="0"/>
              <a:t> [ </a:t>
            </a:r>
            <a:r>
              <a:rPr lang="fr-FR" dirty="0" err="1"/>
              <a:t>stateField</a:t>
            </a:r>
            <a:r>
              <a:rPr lang="fr-FR" dirty="0"/>
              <a:t>, </a:t>
            </a:r>
            <a:r>
              <a:rPr lang="fr-FR" dirty="0" err="1"/>
              <a:t>setStateField</a:t>
            </a:r>
            <a:r>
              <a:rPr lang="fr-FR" dirty="0"/>
              <a:t> ] = </a:t>
            </a:r>
            <a:r>
              <a:rPr lang="fr-FR" dirty="0" err="1"/>
              <a:t>useState</a:t>
            </a:r>
            <a:r>
              <a:rPr lang="fr-FR" dirty="0"/>
              <a:t>&lt;string&gt;('Hey?)</a:t>
            </a:r>
          </a:p>
          <a:p>
            <a:r>
              <a:rPr lang="fr-FR" dirty="0"/>
              <a:t>   return (</a:t>
            </a:r>
          </a:p>
          <a:p>
            <a:r>
              <a:rPr lang="fr-FR" dirty="0"/>
              <a:t>     &lt;&gt;</a:t>
            </a:r>
          </a:p>
          <a:p>
            <a:r>
              <a:rPr lang="fr-FR" dirty="0"/>
              <a:t>         { </a:t>
            </a:r>
            <a:r>
              <a:rPr lang="fr-FR" dirty="0" err="1"/>
              <a:t>stateField</a:t>
            </a:r>
            <a:r>
              <a:rPr lang="fr-FR" dirty="0"/>
              <a:t> }</a:t>
            </a:r>
          </a:p>
          <a:p>
            <a:r>
              <a:rPr lang="fr-FR" dirty="0"/>
              <a:t>     &lt;/&gt;</a:t>
            </a:r>
          </a:p>
          <a:p>
            <a:r>
              <a:rPr lang="fr-FR" dirty="0"/>
              <a:t>   );</a:t>
            </a:r>
          </a:p>
          <a:p>
            <a:r>
              <a:rPr lang="fr-FR" dirty="0"/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770AE7-085F-49D5-9BEF-F39D3FB27EE4}"/>
              </a:ext>
            </a:extLst>
          </p:cNvPr>
          <p:cNvSpPr/>
          <p:nvPr/>
        </p:nvSpPr>
        <p:spPr>
          <a:xfrm>
            <a:off x="6264723" y="3940937"/>
            <a:ext cx="5775212" cy="31931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FE99B8-7143-3AC0-34BB-98508F0FE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540" y="2268328"/>
            <a:ext cx="1756285" cy="460268"/>
          </a:xfrm>
          <a:prstGeom prst="rect">
            <a:avLst/>
          </a:prstGeom>
        </p:spPr>
      </p:pic>
      <p:pic>
        <p:nvPicPr>
          <p:cNvPr id="10" name="Picture 4" descr="Reactjs logo - Icônes Médias sociaux et ...">
            <a:extLst>
              <a:ext uri="{FF2B5EF4-FFF2-40B4-BE49-F238E27FC236}">
                <a16:creationId xmlns:a16="http://schemas.microsoft.com/office/drawing/2014/main" id="{97C3B77D-1392-CEA7-66DB-7FD435CD4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4692" y="2049886"/>
            <a:ext cx="2017637" cy="100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17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037A4-A552-638A-6C52-82A07CE5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4522"/>
          </a:xfrm>
        </p:spPr>
        <p:txBody>
          <a:bodyPr/>
          <a:lstStyle/>
          <a:p>
            <a:pPr algn="ctr"/>
            <a:r>
              <a:rPr lang="fr-FR" dirty="0" err="1"/>
              <a:t>useState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React</a:t>
            </a:r>
            <a:r>
              <a:rPr lang="fr-FR" dirty="0"/>
              <a:t> Hook for state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80C33B-EBD0-30F8-8811-602F3727D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906" y="1190320"/>
            <a:ext cx="9438188" cy="511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630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AC56-382D-DF4E-C600-DFC77DF49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 ... state "Variable" </a:t>
            </a:r>
            <a:r>
              <a:rPr lang="fr-FR" dirty="0" err="1"/>
              <a:t>is</a:t>
            </a:r>
            <a:r>
              <a:rPr lang="fr-FR" dirty="0"/>
              <a:t> "</a:t>
            </a:r>
            <a:r>
              <a:rPr lang="fr-FR" dirty="0" err="1"/>
              <a:t>const</a:t>
            </a:r>
            <a:r>
              <a:rPr lang="fr-FR" dirty="0"/>
              <a:t>" !!</a:t>
            </a:r>
            <a:br>
              <a:rPr lang="fr-FR" dirty="0"/>
            </a:br>
            <a:r>
              <a:rPr lang="fr-FR" dirty="0"/>
              <a:t>but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DE402C-E5CA-30B5-E257-9BEC92825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805" y="2663657"/>
            <a:ext cx="5105842" cy="6858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5A2EA27-0A48-821A-7B1E-3A594111B887}"/>
              </a:ext>
            </a:extLst>
          </p:cNvPr>
          <p:cNvSpPr/>
          <p:nvPr/>
        </p:nvSpPr>
        <p:spPr>
          <a:xfrm>
            <a:off x="3765032" y="2882419"/>
            <a:ext cx="2228264" cy="31931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6B0629-90E3-08AA-FB1E-07871921A58E}"/>
              </a:ext>
            </a:extLst>
          </p:cNvPr>
          <p:cNvSpPr txBox="1"/>
          <p:nvPr/>
        </p:nvSpPr>
        <p:spPr>
          <a:xfrm>
            <a:off x="2315818" y="3866322"/>
            <a:ext cx="95588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 </a:t>
            </a:r>
            <a:r>
              <a:rPr lang="fr-FR" dirty="0" err="1"/>
              <a:t>TypeScript</a:t>
            </a:r>
            <a:r>
              <a:rPr lang="fr-FR" dirty="0"/>
              <a:t>, 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equivalent</a:t>
            </a:r>
            <a:r>
              <a:rPr lang="fr-FR" dirty="0"/>
              <a:t> of </a:t>
            </a:r>
            <a:r>
              <a:rPr lang="fr-FR" dirty="0" err="1"/>
              <a:t>declaring</a:t>
            </a:r>
            <a:r>
              <a:rPr lang="fr-FR" dirty="0"/>
              <a:t> 2 constants</a:t>
            </a:r>
          </a:p>
          <a:p>
            <a:endParaRPr lang="fr-FR" dirty="0"/>
          </a:p>
          <a:p>
            <a:r>
              <a:rPr lang="fr-FR" dirty="0" err="1"/>
              <a:t>const</a:t>
            </a:r>
            <a:r>
              <a:rPr lang="fr-FR" dirty="0"/>
              <a:t> state: Type = </a:t>
            </a:r>
            <a:r>
              <a:rPr lang="fr-FR" dirty="0" err="1"/>
              <a:t>initialState</a:t>
            </a:r>
            <a:r>
              <a:rPr lang="fr-FR" dirty="0"/>
              <a:t>;</a:t>
            </a:r>
          </a:p>
          <a:p>
            <a:endParaRPr lang="fr-FR" dirty="0"/>
          </a:p>
          <a:p>
            <a:r>
              <a:rPr lang="fr-FR" dirty="0" err="1"/>
              <a:t>const</a:t>
            </a:r>
            <a:r>
              <a:rPr lang="fr-FR" dirty="0"/>
              <a:t> </a:t>
            </a:r>
            <a:r>
              <a:rPr lang="fr-FR" dirty="0" err="1"/>
              <a:t>setState</a:t>
            </a:r>
            <a:r>
              <a:rPr lang="fr-FR" dirty="0"/>
              <a:t>:  (value: Type) =&gt; </a:t>
            </a:r>
            <a:r>
              <a:rPr lang="fr-FR" dirty="0" err="1"/>
              <a:t>void</a:t>
            </a:r>
            <a:r>
              <a:rPr lang="fr-FR" dirty="0"/>
              <a:t> =    </a:t>
            </a:r>
            <a:r>
              <a:rPr lang="fr-FR" dirty="0" err="1"/>
              <a:t>function</a:t>
            </a:r>
            <a:r>
              <a:rPr lang="fr-FR" dirty="0"/>
              <a:t>(value) { </a:t>
            </a:r>
            <a:r>
              <a:rPr lang="fr-FR" dirty="0" err="1"/>
              <a:t>magic</a:t>
            </a:r>
            <a:r>
              <a:rPr lang="fr-FR" dirty="0"/>
              <a:t> update </a:t>
            </a:r>
            <a:r>
              <a:rPr lang="fr-FR" dirty="0" err="1"/>
              <a:t>that</a:t>
            </a:r>
            <a:r>
              <a:rPr lang="fr-FR" dirty="0"/>
              <a:t> trigger re-rendering ... }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This </a:t>
            </a:r>
            <a:r>
              <a:rPr lang="fr-FR" dirty="0" err="1"/>
              <a:t>does</a:t>
            </a:r>
            <a:r>
              <a:rPr lang="fr-FR" dirty="0"/>
              <a:t> not compile "state = </a:t>
            </a:r>
            <a:r>
              <a:rPr lang="fr-FR" dirty="0" err="1"/>
              <a:t>newValue</a:t>
            </a:r>
            <a:r>
              <a:rPr lang="fr-FR" dirty="0"/>
              <a:t>",  but ok </a:t>
            </a:r>
            <a:r>
              <a:rPr lang="fr-FR" dirty="0" err="1"/>
              <a:t>with</a:t>
            </a:r>
            <a:r>
              <a:rPr lang="fr-FR" dirty="0"/>
              <a:t> "</a:t>
            </a:r>
            <a:r>
              <a:rPr lang="fr-FR" dirty="0" err="1"/>
              <a:t>setState</a:t>
            </a:r>
            <a:r>
              <a:rPr lang="fr-FR" dirty="0"/>
              <a:t>(</a:t>
            </a:r>
            <a:r>
              <a:rPr lang="fr-FR" dirty="0" err="1"/>
              <a:t>newValue</a:t>
            </a:r>
            <a:r>
              <a:rPr lang="fr-FR" dirty="0"/>
              <a:t>)"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22644C-0DFF-33F8-FCAD-6D9BA03E34F7}"/>
              </a:ext>
            </a:extLst>
          </p:cNvPr>
          <p:cNvSpPr/>
          <p:nvPr/>
        </p:nvSpPr>
        <p:spPr>
          <a:xfrm>
            <a:off x="2356989" y="4451606"/>
            <a:ext cx="1797568" cy="31931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C0F190-B58C-14E8-5A87-016F8B547783}"/>
              </a:ext>
            </a:extLst>
          </p:cNvPr>
          <p:cNvSpPr/>
          <p:nvPr/>
        </p:nvSpPr>
        <p:spPr>
          <a:xfrm>
            <a:off x="2356988" y="5030401"/>
            <a:ext cx="3681033" cy="31931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72734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8DDB-58E2-1CD2-45EE-AADD0F8B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24" y="72571"/>
            <a:ext cx="11979124" cy="991811"/>
          </a:xfrm>
        </p:spPr>
        <p:txBody>
          <a:bodyPr/>
          <a:lstStyle/>
          <a:p>
            <a:pPr algn="ctr"/>
            <a:r>
              <a:rPr lang="fr-FR" dirty="0"/>
              <a:t>Setter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Automatically</a:t>
            </a:r>
            <a:r>
              <a:rPr lang="fr-FR" dirty="0"/>
              <a:t> re-rendering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D545B-D5DB-9623-937C-811D46220B7F}"/>
              </a:ext>
            </a:extLst>
          </p:cNvPr>
          <p:cNvSpPr txBox="1"/>
          <p:nvPr/>
        </p:nvSpPr>
        <p:spPr>
          <a:xfrm>
            <a:off x="1403047" y="2718059"/>
            <a:ext cx="531222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In </a:t>
            </a:r>
            <a:r>
              <a:rPr lang="fr-FR" sz="2000" dirty="0" err="1"/>
              <a:t>angular</a:t>
            </a:r>
            <a:r>
              <a:rPr lang="fr-FR" sz="2000" dirty="0"/>
              <a:t>,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just</a:t>
            </a:r>
            <a:r>
              <a:rPr lang="fr-FR" sz="2000" dirty="0"/>
              <a:t> do </a:t>
            </a:r>
          </a:p>
          <a:p>
            <a:r>
              <a:rPr lang="fr-FR" sz="2000" b="1" dirty="0"/>
              <a:t>     </a:t>
            </a:r>
            <a:r>
              <a:rPr lang="fr-FR" sz="2000" b="1" dirty="0" err="1"/>
              <a:t>this.state</a:t>
            </a:r>
            <a:r>
              <a:rPr lang="fr-FR" sz="2000" b="1" dirty="0"/>
              <a:t> = </a:t>
            </a:r>
            <a:r>
              <a:rPr lang="fr-FR" sz="2000" b="1" dirty="0" err="1"/>
              <a:t>newValue</a:t>
            </a:r>
            <a:r>
              <a:rPr lang="fr-FR" sz="2000" b="1" dirty="0"/>
              <a:t>;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=&gt; 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automatically</a:t>
            </a:r>
            <a:r>
              <a:rPr lang="fr-FR" sz="2000" dirty="0"/>
              <a:t> re-</a:t>
            </a:r>
            <a:r>
              <a:rPr lang="fr-FR" sz="2000" dirty="0" err="1"/>
              <a:t>renders</a:t>
            </a:r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May use explicit "</a:t>
            </a:r>
            <a:r>
              <a:rPr lang="fr-FR" sz="2000" dirty="0" err="1"/>
              <a:t>PushMode</a:t>
            </a:r>
            <a:r>
              <a:rPr lang="fr-FR" sz="2000" dirty="0"/>
              <a:t>"  for performance</a:t>
            </a:r>
          </a:p>
          <a:p>
            <a:endParaRPr lang="fr-FR" sz="2000" dirty="0"/>
          </a:p>
          <a:p>
            <a:r>
              <a:rPr lang="fr-FR" sz="2000" dirty="0"/>
              <a:t>May </a:t>
            </a:r>
            <a:r>
              <a:rPr lang="fr-FR" sz="2000" dirty="0" err="1"/>
              <a:t>also</a:t>
            </a:r>
            <a:r>
              <a:rPr lang="fr-FR" sz="2000" dirty="0"/>
              <a:t> use </a:t>
            </a:r>
            <a:r>
              <a:rPr lang="fr-FR" sz="2000" dirty="0" err="1"/>
              <a:t>angular</a:t>
            </a:r>
            <a:r>
              <a:rPr lang="fr-FR" sz="2000" dirty="0"/>
              <a:t> 17  "signal()" and "</a:t>
            </a:r>
            <a:r>
              <a:rPr lang="fr-FR" sz="2000" dirty="0" err="1"/>
              <a:t>computed</a:t>
            </a:r>
            <a:r>
              <a:rPr lang="fr-FR" sz="2000" dirty="0"/>
              <a:t>()"</a:t>
            </a:r>
          </a:p>
          <a:p>
            <a:endParaRPr lang="fr-FR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F81B19-9971-67FF-3ED4-BB74FB2EA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820" y="1716057"/>
            <a:ext cx="1756285" cy="460268"/>
          </a:xfrm>
          <a:prstGeom prst="rect">
            <a:avLst/>
          </a:prstGeom>
        </p:spPr>
      </p:pic>
      <p:pic>
        <p:nvPicPr>
          <p:cNvPr id="7" name="Picture 4" descr="Reactjs logo - Icônes Médias sociaux et ...">
            <a:extLst>
              <a:ext uri="{FF2B5EF4-FFF2-40B4-BE49-F238E27FC236}">
                <a16:creationId xmlns:a16="http://schemas.microsoft.com/office/drawing/2014/main" id="{EA96D3BC-14CA-1AA0-DD63-D701837EF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905" y="1498692"/>
            <a:ext cx="2017637" cy="100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CA8C6-BF6D-D4EA-ADAE-FCBAB6E09B97}"/>
              </a:ext>
            </a:extLst>
          </p:cNvPr>
          <p:cNvSpPr txBox="1"/>
          <p:nvPr/>
        </p:nvSpPr>
        <p:spPr>
          <a:xfrm>
            <a:off x="7099905" y="2718059"/>
            <a:ext cx="413415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In </a:t>
            </a:r>
            <a:r>
              <a:rPr lang="fr-FR" sz="2000" dirty="0" err="1"/>
              <a:t>React</a:t>
            </a:r>
            <a:r>
              <a:rPr lang="fr-FR" sz="2000" dirty="0"/>
              <a:t>,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just</a:t>
            </a:r>
            <a:r>
              <a:rPr lang="fr-FR" sz="2000" dirty="0"/>
              <a:t> do </a:t>
            </a:r>
          </a:p>
          <a:p>
            <a:r>
              <a:rPr lang="fr-FR" sz="2000" b="1" dirty="0"/>
              <a:t>    </a:t>
            </a:r>
            <a:r>
              <a:rPr lang="fr-FR" sz="2000" b="1" dirty="0" err="1"/>
              <a:t>setState</a:t>
            </a:r>
            <a:r>
              <a:rPr lang="fr-FR" sz="2000" b="1" dirty="0"/>
              <a:t>(</a:t>
            </a:r>
            <a:r>
              <a:rPr lang="fr-FR" sz="2000" b="1" dirty="0" err="1"/>
              <a:t>newValue</a:t>
            </a:r>
            <a:r>
              <a:rPr lang="fr-FR" sz="2000" b="1" dirty="0"/>
              <a:t>);</a:t>
            </a:r>
          </a:p>
          <a:p>
            <a:endParaRPr lang="fr-FR" sz="2000" dirty="0"/>
          </a:p>
          <a:p>
            <a:r>
              <a:rPr lang="fr-FR" sz="2000" dirty="0"/>
              <a:t>=&gt; 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automatically</a:t>
            </a:r>
            <a:r>
              <a:rPr lang="fr-FR" sz="2000" dirty="0"/>
              <a:t> re-</a:t>
            </a:r>
            <a:r>
              <a:rPr lang="fr-FR" sz="2000" dirty="0" err="1"/>
              <a:t>renders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May </a:t>
            </a:r>
            <a:r>
              <a:rPr lang="fr-FR" sz="2000" dirty="0" err="1"/>
              <a:t>also</a:t>
            </a:r>
            <a:r>
              <a:rPr lang="fr-FR" sz="2000" dirty="0"/>
              <a:t> use "</a:t>
            </a:r>
            <a:r>
              <a:rPr lang="fr-FR" sz="2000" dirty="0" err="1"/>
              <a:t>effect</a:t>
            </a:r>
            <a:r>
              <a:rPr lang="fr-FR" sz="2000" dirty="0"/>
              <a:t>( () =&gt; { ... } )"</a:t>
            </a:r>
          </a:p>
          <a:p>
            <a:r>
              <a:rPr lang="fr-FR" sz="2000" dirty="0"/>
              <a:t>to do </a:t>
            </a:r>
            <a:r>
              <a:rPr lang="fr-FR" sz="2000" dirty="0" err="1"/>
              <a:t>outside</a:t>
            </a:r>
            <a:r>
              <a:rPr lang="fr-FR" sz="2000" dirty="0"/>
              <a:t> of </a:t>
            </a:r>
            <a:r>
              <a:rPr lang="fr-FR" sz="2000" dirty="0" err="1"/>
              <a:t>method</a:t>
            </a:r>
            <a:r>
              <a:rPr lang="fr-FR" sz="2000" dirty="0"/>
              <a:t> call </a:t>
            </a:r>
          </a:p>
        </p:txBody>
      </p:sp>
    </p:spTree>
    <p:extLst>
      <p:ext uri="{BB962C8B-B14F-4D97-AF65-F5344CB8AC3E}">
        <p14:creationId xmlns:p14="http://schemas.microsoft.com/office/powerpoint/2010/main" val="1692561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A6C9E-B410-4FF8-46DD-3B4AEDBC0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32076"/>
          </a:xfrm>
        </p:spPr>
        <p:txBody>
          <a:bodyPr/>
          <a:lstStyle/>
          <a:p>
            <a:pPr algn="ctr"/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 </a:t>
            </a:r>
            <a:r>
              <a:rPr lang="fr-FR" dirty="0" err="1"/>
              <a:t>Functions</a:t>
            </a:r>
            <a:r>
              <a:rPr lang="fr-FR" dirty="0"/>
              <a:t> ?</a:t>
            </a:r>
            <a:br>
              <a:rPr lang="fr-FR" dirty="0"/>
            </a:b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"Class"  (</a:t>
            </a: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legacy</a:t>
            </a:r>
            <a:r>
              <a:rPr lang="fr-FR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89AEF2-407D-EED8-B9BE-CFB5A7BF4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934" y="1363082"/>
            <a:ext cx="8384346" cy="543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39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815D9-3757-0BAA-B7D6-7D44755CC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486"/>
            <a:ext cx="12192000" cy="1299181"/>
          </a:xfrm>
        </p:spPr>
        <p:txBody>
          <a:bodyPr>
            <a:normAutofit/>
          </a:bodyPr>
          <a:lstStyle/>
          <a:p>
            <a:pPr algn="ctr"/>
            <a:r>
              <a:rPr lang="fr-FR" sz="4000" dirty="0" err="1"/>
              <a:t>React</a:t>
            </a:r>
            <a:r>
              <a:rPr lang="fr-FR" sz="4000" dirty="0"/>
              <a:t> </a:t>
            </a:r>
            <a:r>
              <a:rPr lang="fr-FR" sz="4000" dirty="0" err="1"/>
              <a:t>moving</a:t>
            </a:r>
            <a:r>
              <a:rPr lang="fr-FR" sz="4000" dirty="0"/>
              <a:t> </a:t>
            </a:r>
            <a:r>
              <a:rPr lang="fr-FR" sz="4000" dirty="0" err="1"/>
              <a:t>away</a:t>
            </a:r>
            <a:r>
              <a:rPr lang="fr-FR" sz="4000" dirty="0"/>
              <a:t> </a:t>
            </a:r>
            <a:r>
              <a:rPr lang="fr-FR" sz="4000" dirty="0" err="1"/>
              <a:t>from</a:t>
            </a:r>
            <a:r>
              <a:rPr lang="fr-FR" sz="4000" dirty="0"/>
              <a:t> W3C Standard </a:t>
            </a:r>
            <a:r>
              <a:rPr lang="fr-FR" sz="4000" dirty="0" err="1"/>
              <a:t>Spec</a:t>
            </a:r>
            <a:br>
              <a:rPr lang="fr-FR" sz="4000" dirty="0"/>
            </a:br>
            <a:r>
              <a:rPr lang="fr-FR" sz="4000" dirty="0"/>
              <a:t>" </a:t>
            </a:r>
            <a:r>
              <a:rPr lang="fr-FR" sz="4000" dirty="0" err="1"/>
              <a:t>CustomElement</a:t>
            </a:r>
            <a:r>
              <a:rPr lang="fr-FR" sz="4000" dirty="0"/>
              <a:t> are classes"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648E2-2B40-08C5-8123-12C8D606D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182" y="1814123"/>
            <a:ext cx="7811177" cy="307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88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CD1E0-9DAB-7CED-D8D0-FEDBE5E6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31967"/>
          </a:xfrm>
        </p:spPr>
        <p:txBody>
          <a:bodyPr/>
          <a:lstStyle/>
          <a:p>
            <a:pPr algn="ctr"/>
            <a:r>
              <a:rPr lang="fr-FR" dirty="0" err="1"/>
              <a:t>CustomElement</a:t>
            </a:r>
            <a:r>
              <a:rPr lang="fr-FR" dirty="0"/>
              <a:t> =  class  + </a:t>
            </a:r>
            <a:r>
              <a:rPr lang="fr-FR" dirty="0" err="1"/>
              <a:t>register</a:t>
            </a:r>
            <a:r>
              <a:rPr lang="fr-FR" dirty="0"/>
              <a:t> </a:t>
            </a:r>
            <a:r>
              <a:rPr lang="fr-FR" dirty="0" err="1"/>
              <a:t>it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5FB69-CAA4-3809-FBFA-015BEC40C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40" y="1022047"/>
            <a:ext cx="5801130" cy="56775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25BFA3-DCB8-4C74-EC12-495610F0B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091" y="2572475"/>
            <a:ext cx="5646909" cy="35321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5F1447-01D0-2583-6090-4D67D49F251D}"/>
              </a:ext>
            </a:extLst>
          </p:cNvPr>
          <p:cNvSpPr/>
          <p:nvPr/>
        </p:nvSpPr>
        <p:spPr>
          <a:xfrm>
            <a:off x="1228876" y="2927048"/>
            <a:ext cx="2322286" cy="24674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D6375A-B699-3706-26E0-84F0AADB2789}"/>
              </a:ext>
            </a:extLst>
          </p:cNvPr>
          <p:cNvSpPr/>
          <p:nvPr/>
        </p:nvSpPr>
        <p:spPr>
          <a:xfrm>
            <a:off x="6896704" y="2970590"/>
            <a:ext cx="3185886" cy="27819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C20C19D-1C95-F914-F106-88409F4F13BA}"/>
              </a:ext>
            </a:extLst>
          </p:cNvPr>
          <p:cNvSpPr/>
          <p:nvPr/>
        </p:nvSpPr>
        <p:spPr>
          <a:xfrm>
            <a:off x="1045029" y="3860800"/>
            <a:ext cx="237066" cy="136918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A5D8FD8D-77AF-A5AE-0E0A-22357595017C}"/>
              </a:ext>
            </a:extLst>
          </p:cNvPr>
          <p:cNvSpPr/>
          <p:nvPr/>
        </p:nvSpPr>
        <p:spPr>
          <a:xfrm>
            <a:off x="1054705" y="5420061"/>
            <a:ext cx="174171" cy="816244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1035B-3E93-887F-18D8-C60EBD4CD55A}"/>
              </a:ext>
            </a:extLst>
          </p:cNvPr>
          <p:cNvSpPr txBox="1"/>
          <p:nvPr/>
        </p:nvSpPr>
        <p:spPr>
          <a:xfrm>
            <a:off x="126384" y="4083725"/>
            <a:ext cx="10154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</a:p>
          <a:p>
            <a:r>
              <a:rPr lang="fr-FR" dirty="0" err="1"/>
              <a:t>lifecycle</a:t>
            </a:r>
            <a:endParaRPr lang="fr-FR" dirty="0"/>
          </a:p>
          <a:p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2B55C5-67EE-E470-2D96-653DCF5B6BF9}"/>
              </a:ext>
            </a:extLst>
          </p:cNvPr>
          <p:cNvSpPr txBox="1"/>
          <p:nvPr/>
        </p:nvSpPr>
        <p:spPr>
          <a:xfrm>
            <a:off x="126384" y="5312975"/>
            <a:ext cx="8404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attr</a:t>
            </a:r>
            <a:r>
              <a:rPr lang="fr-FR" dirty="0"/>
              <a:t>,</a:t>
            </a:r>
          </a:p>
          <a:p>
            <a:r>
              <a:rPr lang="fr-FR" dirty="0"/>
              <a:t>getter, </a:t>
            </a:r>
          </a:p>
          <a:p>
            <a:r>
              <a:rPr lang="fr-FR" dirty="0"/>
              <a:t>setter</a:t>
            </a:r>
          </a:p>
        </p:txBody>
      </p:sp>
    </p:spTree>
    <p:extLst>
      <p:ext uri="{BB962C8B-B14F-4D97-AF65-F5344CB8AC3E}">
        <p14:creationId xmlns:p14="http://schemas.microsoft.com/office/powerpoint/2010/main" val="3110840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3E315-C6BB-5AD2-C22C-20CD4C900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8514-1DB6-3210-9471-88A866A26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7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JSX, TSX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865CB9-2263-202C-45A3-B01A761A3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964" y="796662"/>
            <a:ext cx="8089722" cy="581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011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D122F-499F-7395-8797-5FC83BCDF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9BBA2-E21B-9A85-6527-CD54640C5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E9114-11A5-011D-48D2-9F133C52687A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7DDF73F-7431-418B-BD7D-8660433256E7}"/>
              </a:ext>
            </a:extLst>
          </p:cNvPr>
          <p:cNvSpPr/>
          <p:nvPr/>
        </p:nvSpPr>
        <p:spPr>
          <a:xfrm>
            <a:off x="8505376" y="1792102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ED52031-349A-80C3-1232-8F6243F85246}"/>
              </a:ext>
            </a:extLst>
          </p:cNvPr>
          <p:cNvSpPr/>
          <p:nvPr/>
        </p:nvSpPr>
        <p:spPr>
          <a:xfrm>
            <a:off x="8505376" y="24063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1DFEB19-A46D-3C9B-F81B-85893A1D2090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E2A12F2-8454-909D-817C-E60E712A6546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00A43CA-E3F7-7BFD-18AF-2AE0EE8C9C26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C358942-0E90-A1AF-FE67-B6C1A6D0DC05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8BC8E5E-E12B-0BA7-0DF2-9BE1C2052604}"/>
              </a:ext>
            </a:extLst>
          </p:cNvPr>
          <p:cNvSpPr/>
          <p:nvPr/>
        </p:nvSpPr>
        <p:spPr>
          <a:xfrm>
            <a:off x="8505376" y="566235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177E27-1DD4-DA76-1082-358A6B2C9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E43BB5-D67E-1A3D-0AAB-9FACF7726A95}"/>
              </a:ext>
            </a:extLst>
          </p:cNvPr>
          <p:cNvSpPr txBox="1"/>
          <p:nvPr/>
        </p:nvSpPr>
        <p:spPr>
          <a:xfrm>
            <a:off x="9071539" y="1723104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A7B259-5EAF-4F4E-A844-9FD88C6625B4}"/>
              </a:ext>
            </a:extLst>
          </p:cNvPr>
          <p:cNvSpPr txBox="1"/>
          <p:nvPr/>
        </p:nvSpPr>
        <p:spPr>
          <a:xfrm>
            <a:off x="9058156" y="236117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554CE5-8A1C-1AD3-C133-FA0D63498FCB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DECB85-1467-0E83-A26C-5DC08B582A66}"/>
              </a:ext>
            </a:extLst>
          </p:cNvPr>
          <p:cNvSpPr txBox="1"/>
          <p:nvPr/>
        </p:nvSpPr>
        <p:spPr>
          <a:xfrm>
            <a:off x="9161293" y="5008121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072031-502A-3CEB-84AD-0B7BCEA4E178}"/>
              </a:ext>
            </a:extLst>
          </p:cNvPr>
          <p:cNvSpPr txBox="1"/>
          <p:nvPr/>
        </p:nvSpPr>
        <p:spPr>
          <a:xfrm>
            <a:off x="9161292" y="5674808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F4F497-6738-1E66-4347-C77821A61B97}"/>
              </a:ext>
            </a:extLst>
          </p:cNvPr>
          <p:cNvSpPr txBox="1"/>
          <p:nvPr/>
        </p:nvSpPr>
        <p:spPr>
          <a:xfrm>
            <a:off x="9103033" y="6335971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53C73D-73D6-C9FD-72F0-350CE7BEDB35}"/>
              </a:ext>
            </a:extLst>
          </p:cNvPr>
          <p:cNvSpPr/>
          <p:nvPr/>
        </p:nvSpPr>
        <p:spPr>
          <a:xfrm>
            <a:off x="8489630" y="625650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34758-9800-3490-E337-9472D5D67D53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6F7019A-E725-7BF8-0FA1-BB4BCF6154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49628"/>
            <a:ext cx="359724" cy="3251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DE90BA8-F559-F37E-3501-CCCB9455D549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3205A2-21C6-FEB4-A1A9-4124E7BE0ED5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</p:spTree>
    <p:extLst>
      <p:ext uri="{BB962C8B-B14F-4D97-AF65-F5344CB8AC3E}">
        <p14:creationId xmlns:p14="http://schemas.microsoft.com/office/powerpoint/2010/main" val="9016774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52192-3D95-F1AD-3784-B64FAD3DE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57A90-A5AC-6B86-F0A9-328132966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7EDEB-BCE5-8EFD-D3EA-23EDC8317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36" y="800748"/>
            <a:ext cx="10916596" cy="59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319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D4168-0DE5-58E2-ED4A-F0E8651A4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1348-7BA1-D62C-0824-7A1FC4D4F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3EBE6C-86A7-5A96-5D55-CD7C6AD6C587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E09C4F1-BB65-CB42-AC66-DEC499A655C1}"/>
              </a:ext>
            </a:extLst>
          </p:cNvPr>
          <p:cNvSpPr/>
          <p:nvPr/>
        </p:nvSpPr>
        <p:spPr>
          <a:xfrm>
            <a:off x="8505376" y="1792102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ABAE740-C875-50F4-03D2-B7412A1A1B17}"/>
              </a:ext>
            </a:extLst>
          </p:cNvPr>
          <p:cNvSpPr/>
          <p:nvPr/>
        </p:nvSpPr>
        <p:spPr>
          <a:xfrm>
            <a:off x="8505376" y="24063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9CB613A-346D-A400-1909-149F140D63CA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1365701-0AC1-A8A2-4799-374BFFBFFD4A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D45E9B-01C1-1D8E-6B80-B01E77AEF841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0F6E820-FF3D-9D64-129B-130705A60ED4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0A6EC36-3E3D-40E0-AD1E-2019765DF2F1}"/>
              </a:ext>
            </a:extLst>
          </p:cNvPr>
          <p:cNvSpPr/>
          <p:nvPr/>
        </p:nvSpPr>
        <p:spPr>
          <a:xfrm>
            <a:off x="8505376" y="566235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C10F91-66C7-F167-ECC0-3199237C1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8B51374-E60B-CA23-169E-808618D0F3AE}"/>
              </a:ext>
            </a:extLst>
          </p:cNvPr>
          <p:cNvSpPr txBox="1"/>
          <p:nvPr/>
        </p:nvSpPr>
        <p:spPr>
          <a:xfrm>
            <a:off x="9071539" y="1723104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66A122-4B39-A1D5-5838-ADA77E0E86AD}"/>
              </a:ext>
            </a:extLst>
          </p:cNvPr>
          <p:cNvSpPr txBox="1"/>
          <p:nvPr/>
        </p:nvSpPr>
        <p:spPr>
          <a:xfrm>
            <a:off x="9058156" y="236117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7F1968-BF2E-9A1C-E584-D9B5F73B0B02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0DA2D6-6B50-29F7-91A7-3254E060E63D}"/>
              </a:ext>
            </a:extLst>
          </p:cNvPr>
          <p:cNvSpPr txBox="1"/>
          <p:nvPr/>
        </p:nvSpPr>
        <p:spPr>
          <a:xfrm>
            <a:off x="9161293" y="5008121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452A14-DC20-5AB7-EA9B-822C1BD54D5B}"/>
              </a:ext>
            </a:extLst>
          </p:cNvPr>
          <p:cNvSpPr txBox="1"/>
          <p:nvPr/>
        </p:nvSpPr>
        <p:spPr>
          <a:xfrm>
            <a:off x="9161292" y="5674808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BF8B91-0884-738B-DB4E-DAD3D6209CF4}"/>
              </a:ext>
            </a:extLst>
          </p:cNvPr>
          <p:cNvSpPr txBox="1"/>
          <p:nvPr/>
        </p:nvSpPr>
        <p:spPr>
          <a:xfrm>
            <a:off x="9103033" y="6335971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43DE1A4-9227-EE99-C9D7-A6B2E0837169}"/>
              </a:ext>
            </a:extLst>
          </p:cNvPr>
          <p:cNvSpPr/>
          <p:nvPr/>
        </p:nvSpPr>
        <p:spPr>
          <a:xfrm>
            <a:off x="8489630" y="625650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84006F-52E2-C800-3DDE-28CD752E5D7D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58F19-226E-63E0-DC26-D89831684A91}"/>
              </a:ext>
            </a:extLst>
          </p:cNvPr>
          <p:cNvSpPr txBox="1"/>
          <p:nvPr/>
        </p:nvSpPr>
        <p:spPr>
          <a:xfrm>
            <a:off x="5094350" y="237228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EFC8C60-7DE7-48C8-3DED-7B0E148FD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35037"/>
            <a:ext cx="359724" cy="3251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83EAE07-2D1F-10A9-2CC9-2B201F1E0BA1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CEB75A-B1BF-3C9B-9221-1AFED7BE2D3A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</p:spTree>
    <p:extLst>
      <p:ext uri="{BB962C8B-B14F-4D97-AF65-F5344CB8AC3E}">
        <p14:creationId xmlns:p14="http://schemas.microsoft.com/office/powerpoint/2010/main" val="2569781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B5E2A-FBC9-25D2-B666-B0112F520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Equivalent of NG @if()</a:t>
            </a:r>
            <a:br>
              <a:rPr lang="fr-FR" dirty="0"/>
            </a:br>
            <a:r>
              <a:rPr lang="fr-FR" dirty="0"/>
              <a:t>{  </a:t>
            </a:r>
            <a:r>
              <a:rPr lang="fr-FR" dirty="0" err="1"/>
              <a:t>cond</a:t>
            </a:r>
            <a:r>
              <a:rPr lang="fr-FR" dirty="0"/>
              <a:t> &amp;&amp; &lt;</a:t>
            </a:r>
            <a:r>
              <a:rPr lang="fr-FR" dirty="0" err="1"/>
              <a:t>Elt</a:t>
            </a:r>
            <a:r>
              <a:rPr lang="fr-FR" dirty="0"/>
              <a:t>/&gt; 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DAD02-67C4-5DF2-3BEE-AB0DD1D4C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50" y="1943096"/>
            <a:ext cx="10954699" cy="36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0014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3781F-9696-2680-1B77-7A755135D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1102219" cy="856343"/>
          </a:xfrm>
        </p:spPr>
        <p:txBody>
          <a:bodyPr/>
          <a:lstStyle/>
          <a:p>
            <a:r>
              <a:rPr lang="fr-FR" dirty="0"/>
              <a:t>plain </a:t>
            </a:r>
            <a:r>
              <a:rPr lang="fr-FR" dirty="0" err="1"/>
              <a:t>old</a:t>
            </a:r>
            <a:r>
              <a:rPr lang="fr-FR" dirty="0"/>
              <a:t> "If()", and local variable </a:t>
            </a:r>
            <a:r>
              <a:rPr lang="fr-FR" dirty="0" err="1"/>
              <a:t>with</a:t>
            </a:r>
            <a:r>
              <a:rPr lang="fr-FR" dirty="0"/>
              <a:t> &lt;HTML&gt;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D44A0D-3201-283D-5D70-9997D8901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31" y="1503855"/>
            <a:ext cx="10905165" cy="434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425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D64B-2243-85BC-E709-618122DE3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equivalent</a:t>
            </a:r>
            <a:r>
              <a:rPr lang="fr-FR" dirty="0"/>
              <a:t> of NG @if() { } @else  {  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2EC01-4CB5-08AC-A8C6-409DA2ADB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55" y="1501899"/>
            <a:ext cx="10916596" cy="409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4136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432C9-91EA-2528-C687-6AC513252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33"/>
            <a:ext cx="10515600" cy="1204686"/>
          </a:xfrm>
        </p:spPr>
        <p:txBody>
          <a:bodyPr/>
          <a:lstStyle/>
          <a:p>
            <a:pPr algn="ctr"/>
            <a:r>
              <a:rPr lang="fr-FR" dirty="0"/>
              <a:t>Equivalent of NG @for()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JS .</a:t>
            </a:r>
            <a:r>
              <a:rPr lang="fr-FR" dirty="0" err="1"/>
              <a:t>map</a:t>
            </a:r>
            <a:r>
              <a:rPr lang="fr-FR" dirty="0"/>
              <a:t>(x =&gt; (&lt;&gt; {x} &lt;/&gt;) )  </a:t>
            </a:r>
            <a:r>
              <a:rPr lang="fr-FR" dirty="0" err="1"/>
              <a:t>function</a:t>
            </a:r>
            <a:r>
              <a:rPr lang="fr-FR" dirty="0"/>
              <a:t>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937616-9275-A62F-980F-A00162FA7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621" y="1333874"/>
            <a:ext cx="10962320" cy="545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932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275BB-F343-1D23-8F36-E78D54D33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3B911-92C6-5C32-E756-57AA1A337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B87E5-21BA-77D3-98BA-46A4EF1C0F2C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2B0E011-9A33-CA6B-0241-C2A145236B8F}"/>
              </a:ext>
            </a:extLst>
          </p:cNvPr>
          <p:cNvSpPr/>
          <p:nvPr/>
        </p:nvSpPr>
        <p:spPr>
          <a:xfrm>
            <a:off x="8505376" y="189110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20837E8-683F-DF88-8911-19DF8E2711FF}"/>
              </a:ext>
            </a:extLst>
          </p:cNvPr>
          <p:cNvSpPr/>
          <p:nvPr/>
        </p:nvSpPr>
        <p:spPr>
          <a:xfrm>
            <a:off x="8505376" y="24063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1C808EA-1C8C-B035-0438-A4B1E0AD1249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7172000-A4CF-0C53-6ED8-C8D9D4DEC6A1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0C39608-D21B-84FF-11CB-1796AB6B3EF8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9BCBF66-0794-BB66-49DF-81E5B360B644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5281E47-D18F-DE5D-15FD-4280D639563D}"/>
              </a:ext>
            </a:extLst>
          </p:cNvPr>
          <p:cNvSpPr/>
          <p:nvPr/>
        </p:nvSpPr>
        <p:spPr>
          <a:xfrm>
            <a:off x="8505376" y="566235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3AD841-B844-CAC0-E30F-F1A87FF3B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FCCE37-3F21-30F5-6DBA-13342E60055F}"/>
              </a:ext>
            </a:extLst>
          </p:cNvPr>
          <p:cNvSpPr txBox="1"/>
          <p:nvPr/>
        </p:nvSpPr>
        <p:spPr>
          <a:xfrm>
            <a:off x="9071540" y="183546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9C94C-2AF5-B81A-54B3-C5C21A505EF5}"/>
              </a:ext>
            </a:extLst>
          </p:cNvPr>
          <p:cNvSpPr txBox="1"/>
          <p:nvPr/>
        </p:nvSpPr>
        <p:spPr>
          <a:xfrm>
            <a:off x="9058156" y="236117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85D584-0235-AC88-A663-B5DC055C0B6D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9F83A6-2AAF-CF6B-50C3-A63951424D30}"/>
              </a:ext>
            </a:extLst>
          </p:cNvPr>
          <p:cNvSpPr txBox="1"/>
          <p:nvPr/>
        </p:nvSpPr>
        <p:spPr>
          <a:xfrm>
            <a:off x="9161293" y="5008121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D272A9-F00A-E169-D3D7-7CEA56BC35F9}"/>
              </a:ext>
            </a:extLst>
          </p:cNvPr>
          <p:cNvSpPr txBox="1"/>
          <p:nvPr/>
        </p:nvSpPr>
        <p:spPr>
          <a:xfrm>
            <a:off x="9161292" y="5674808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A830B-59C6-9A74-37C8-0A60A7F11D79}"/>
              </a:ext>
            </a:extLst>
          </p:cNvPr>
          <p:cNvSpPr txBox="1"/>
          <p:nvPr/>
        </p:nvSpPr>
        <p:spPr>
          <a:xfrm>
            <a:off x="9103033" y="6335971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E8E5FEC-B7A6-A1BB-F431-386CE01EFF48}"/>
              </a:ext>
            </a:extLst>
          </p:cNvPr>
          <p:cNvSpPr/>
          <p:nvPr/>
        </p:nvSpPr>
        <p:spPr>
          <a:xfrm>
            <a:off x="8489630" y="625650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C78185-9938-A0B2-F3D5-8154F2939D37}"/>
              </a:ext>
            </a:extLst>
          </p:cNvPr>
          <p:cNvSpPr txBox="1"/>
          <p:nvPr/>
        </p:nvSpPr>
        <p:spPr>
          <a:xfrm>
            <a:off x="5094350" y="233294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843C3DF-062A-FDD9-BB16-4C7EDD489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86580"/>
            <a:ext cx="359724" cy="3251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F0F31B-3989-4F0E-008F-F2BD1F6D7EB4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065A33-127D-AFD6-2305-80C10F2E2441}"/>
              </a:ext>
            </a:extLst>
          </p:cNvPr>
          <p:cNvSpPr txBox="1"/>
          <p:nvPr/>
        </p:nvSpPr>
        <p:spPr>
          <a:xfrm>
            <a:off x="5094350" y="324900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37CAF-A6A0-D23E-9D55-BD808ADC6649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F8F305-A31C-FFC2-153A-4B378BD38EE2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21C830-306B-8352-7DB0-4A838B6ABCE0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</p:spTree>
    <p:extLst>
      <p:ext uri="{BB962C8B-B14F-4D97-AF65-F5344CB8AC3E}">
        <p14:creationId xmlns:p14="http://schemas.microsoft.com/office/powerpoint/2010/main" val="2993080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AA35C-4589-E51F-4DE5-C25320EFD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E4DF0-A0D5-EE99-1FFE-DE8A8239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04685"/>
          </a:xfrm>
        </p:spPr>
        <p:txBody>
          <a:bodyPr/>
          <a:lstStyle/>
          <a:p>
            <a:pPr algn="ctr"/>
            <a:r>
              <a:rPr lang="fr-FR" dirty="0"/>
              <a:t>Passing </a:t>
            </a:r>
            <a:r>
              <a:rPr lang="fr-FR" dirty="0" err="1"/>
              <a:t>Properties</a:t>
            </a:r>
            <a:br>
              <a:rPr lang="fr-FR" dirty="0"/>
            </a:br>
            <a:r>
              <a:rPr lang="fr-FR" dirty="0" err="1"/>
              <a:t>equivalent</a:t>
            </a:r>
            <a:r>
              <a:rPr lang="fr-FR" dirty="0"/>
              <a:t> to NG  input()  or "@Input"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74C08-D4DC-0143-789E-540385987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57" y="1817581"/>
            <a:ext cx="10886113" cy="35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6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3933-1305-7EE5-D053-912DA0931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Reminder</a:t>
            </a:r>
            <a:r>
              <a:rPr lang="fr-FR" dirty="0"/>
              <a:t>... </a:t>
            </a:r>
            <a:r>
              <a:rPr lang="fr-FR" dirty="0" err="1"/>
              <a:t>TypeScript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Object </a:t>
            </a:r>
            <a:r>
              <a:rPr lang="fr-FR" dirty="0" err="1"/>
              <a:t>Parameter</a:t>
            </a:r>
            <a:r>
              <a:rPr lang="fr-FR" dirty="0"/>
              <a:t> De-</a:t>
            </a:r>
            <a:r>
              <a:rPr lang="fr-FR" dirty="0" err="1"/>
              <a:t>Structuring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61A411-68B5-419F-43E3-0545D5361E6A}"/>
              </a:ext>
            </a:extLst>
          </p:cNvPr>
          <p:cNvSpPr txBox="1"/>
          <p:nvPr/>
        </p:nvSpPr>
        <p:spPr>
          <a:xfrm>
            <a:off x="3768875" y="2008628"/>
            <a:ext cx="547284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000" dirty="0"/>
          </a:p>
          <a:p>
            <a:r>
              <a:rPr lang="fr-FR" sz="2000" dirty="0" err="1"/>
              <a:t>myFunc</a:t>
            </a:r>
            <a:r>
              <a:rPr lang="fr-FR" sz="2000" dirty="0"/>
              <a:t> ( </a:t>
            </a:r>
            <a:r>
              <a:rPr lang="fr-FR" sz="2000" b="1" dirty="0"/>
              <a:t>{ a: </a:t>
            </a:r>
            <a:r>
              <a:rPr lang="fr-FR" sz="2000" b="1" dirty="0" err="1"/>
              <a:t>number</a:t>
            </a:r>
            <a:r>
              <a:rPr lang="fr-FR" sz="2000" b="1" dirty="0"/>
              <a:t>, b: string, ...</a:t>
            </a:r>
            <a:r>
              <a:rPr lang="fr-FR" sz="2000" b="1" dirty="0" err="1"/>
              <a:t>others</a:t>
            </a:r>
            <a:r>
              <a:rPr lang="fr-FR" sz="2000" b="1" dirty="0"/>
              <a:t> } </a:t>
            </a:r>
            <a:r>
              <a:rPr lang="fr-FR" sz="2000" dirty="0"/>
              <a:t>) {  </a:t>
            </a:r>
            <a:r>
              <a:rPr lang="fr-FR" sz="2000" b="1" dirty="0"/>
              <a:t>a</a:t>
            </a:r>
            <a:r>
              <a:rPr lang="fr-FR" sz="2000" dirty="0"/>
              <a:t> ... }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interface </a:t>
            </a:r>
            <a:r>
              <a:rPr lang="fr-FR" sz="2000" dirty="0" err="1"/>
              <a:t>TProps</a:t>
            </a:r>
            <a:r>
              <a:rPr lang="fr-FR" sz="2000" dirty="0"/>
              <a:t> {</a:t>
            </a:r>
          </a:p>
          <a:p>
            <a:r>
              <a:rPr lang="fr-FR" sz="2000" dirty="0"/>
              <a:t>   a: </a:t>
            </a:r>
            <a:r>
              <a:rPr lang="fr-FR" sz="2000" dirty="0" err="1"/>
              <a:t>number</a:t>
            </a:r>
            <a:r>
              <a:rPr lang="fr-FR" sz="2000" dirty="0"/>
              <a:t>;</a:t>
            </a:r>
          </a:p>
          <a:p>
            <a:r>
              <a:rPr lang="fr-FR" sz="2000" dirty="0"/>
              <a:t>   b: string;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 err="1"/>
              <a:t>myFunc</a:t>
            </a:r>
            <a:r>
              <a:rPr lang="fr-FR" sz="2000" dirty="0"/>
              <a:t> ( </a:t>
            </a:r>
            <a:r>
              <a:rPr lang="fr-FR" sz="2000" b="1" dirty="0" err="1"/>
              <a:t>props</a:t>
            </a:r>
            <a:r>
              <a:rPr lang="fr-FR" sz="2000" b="1" dirty="0"/>
              <a:t> :  </a:t>
            </a:r>
            <a:r>
              <a:rPr lang="fr-FR" sz="2000" b="1" dirty="0" err="1"/>
              <a:t>TProps</a:t>
            </a:r>
            <a:r>
              <a:rPr lang="fr-FR" sz="2000" b="1" dirty="0"/>
              <a:t> </a:t>
            </a:r>
            <a:r>
              <a:rPr lang="fr-FR" sz="2000" dirty="0"/>
              <a:t>) {    </a:t>
            </a:r>
            <a:r>
              <a:rPr lang="fr-FR" sz="2000" b="1" dirty="0" err="1"/>
              <a:t>props.a</a:t>
            </a:r>
            <a:r>
              <a:rPr lang="fr-FR" sz="2000" dirty="0"/>
              <a:t> ...   }</a:t>
            </a:r>
          </a:p>
          <a:p>
            <a:endParaRPr lang="fr-F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D425D2-B42C-6979-49C5-0EB23215F694}"/>
              </a:ext>
            </a:extLst>
          </p:cNvPr>
          <p:cNvSpPr txBox="1"/>
          <p:nvPr/>
        </p:nvSpPr>
        <p:spPr>
          <a:xfrm>
            <a:off x="1388533" y="1823962"/>
            <a:ext cx="482358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/>
              <a:t>In </a:t>
            </a:r>
            <a:r>
              <a:rPr lang="fr-FR" sz="1800" dirty="0" err="1"/>
              <a:t>Typescript</a:t>
            </a:r>
            <a:r>
              <a:rPr lang="fr-FR" sz="1800" dirty="0"/>
              <a:t>   (</a:t>
            </a:r>
            <a:r>
              <a:rPr lang="fr-FR" sz="1800" dirty="0" err="1"/>
              <a:t>nothing</a:t>
            </a:r>
            <a:r>
              <a:rPr lang="fr-FR" sz="1800" dirty="0"/>
              <a:t> </a:t>
            </a:r>
            <a:r>
              <a:rPr lang="fr-FR" sz="1800" dirty="0" err="1"/>
              <a:t>specific</a:t>
            </a:r>
            <a:r>
              <a:rPr lang="fr-FR" sz="1800" dirty="0"/>
              <a:t> to </a:t>
            </a:r>
            <a:r>
              <a:rPr lang="fr-FR" sz="1800" dirty="0" err="1"/>
              <a:t>React</a:t>
            </a:r>
            <a:r>
              <a:rPr lang="fr-FR" sz="1800" dirty="0"/>
              <a:t>)</a:t>
            </a:r>
          </a:p>
          <a:p>
            <a:endParaRPr lang="fr-FR" dirty="0"/>
          </a:p>
          <a:p>
            <a:endParaRPr lang="fr-FR" sz="1800" dirty="0"/>
          </a:p>
          <a:p>
            <a:endParaRPr lang="fr-FR" dirty="0"/>
          </a:p>
          <a:p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..</a:t>
            </a:r>
          </a:p>
          <a:p>
            <a:endParaRPr lang="fr-FR" dirty="0"/>
          </a:p>
          <a:p>
            <a:endParaRPr lang="fr-FR" sz="1800" dirty="0"/>
          </a:p>
          <a:p>
            <a:endParaRPr lang="fr-FR" dirty="0"/>
          </a:p>
          <a:p>
            <a:endParaRPr lang="fr-FR" sz="1800" dirty="0"/>
          </a:p>
          <a:p>
            <a:endParaRPr lang="fr-FR" dirty="0"/>
          </a:p>
          <a:p>
            <a:endParaRPr lang="fr-FR" sz="1800" dirty="0"/>
          </a:p>
          <a:p>
            <a:endParaRPr lang="fr-FR" dirty="0"/>
          </a:p>
          <a:p>
            <a:endParaRPr lang="fr-FR" sz="1800" dirty="0"/>
          </a:p>
          <a:p>
            <a:r>
              <a:rPr lang="fr-FR" sz="1800" dirty="0"/>
              <a:t>... NOTICE: </a:t>
            </a:r>
            <a:r>
              <a:rPr lang="fr-FR" sz="1800" dirty="0" err="1"/>
              <a:t>props</a:t>
            </a:r>
            <a:r>
              <a:rPr lang="fr-FR" sz="1800" dirty="0"/>
              <a:t> can </a:t>
            </a:r>
            <a:r>
              <a:rPr lang="fr-FR" sz="1800" dirty="0" err="1"/>
              <a:t>contains</a:t>
            </a:r>
            <a:r>
              <a:rPr lang="fr-FR" sz="1800" dirty="0"/>
              <a:t> </a:t>
            </a:r>
            <a:r>
              <a:rPr lang="fr-FR" sz="1800" dirty="0" err="1"/>
              <a:t>others</a:t>
            </a:r>
            <a:r>
              <a:rPr lang="fr-FR" sz="1800" dirty="0"/>
              <a:t> </a:t>
            </a:r>
            <a:r>
              <a:rPr lang="fr-FR" sz="1800" dirty="0" err="1"/>
              <a:t>members</a:t>
            </a:r>
            <a:endParaRPr lang="fr-FR" sz="1800" dirty="0"/>
          </a:p>
          <a:p>
            <a:endParaRPr lang="fr-FR" dirty="0"/>
          </a:p>
          <a:p>
            <a:endParaRPr lang="fr-FR" sz="1800" dirty="0"/>
          </a:p>
          <a:p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1415714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F8AF2-84B3-C232-262D-543C7A31C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961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TSX -&gt; TS + </a:t>
            </a:r>
            <a:r>
              <a:rPr lang="fr-FR" dirty="0" err="1"/>
              <a:t>React</a:t>
            </a:r>
            <a:r>
              <a:rPr lang="fr-FR" dirty="0"/>
              <a:t> runtime Virtual DOM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8D1894-F250-25BA-1887-ADAD1DDB8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178" y="1169071"/>
            <a:ext cx="5963167" cy="544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4451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01D9E-91FC-C1AC-7A3A-A0B93EF30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D45C-CBBE-4D88-B8B5-E760DFE5D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F73796-0219-8AB8-E955-0D4ED78F69E6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4AB7ECB-1D6B-FB91-F89B-B5C706CCA7C7}"/>
              </a:ext>
            </a:extLst>
          </p:cNvPr>
          <p:cNvSpPr/>
          <p:nvPr/>
        </p:nvSpPr>
        <p:spPr>
          <a:xfrm>
            <a:off x="8505376" y="1879947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D96E23B-90F8-6BA5-4B8F-06DC89666FAE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BBF0F35-09D3-39A1-2EB6-E78B36AC5B92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B979852-AC9C-D4E5-98A1-3A49C7F0A727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48300F3-B8ED-9A67-8776-ADFEFCF4BAFB}"/>
              </a:ext>
            </a:extLst>
          </p:cNvPr>
          <p:cNvSpPr/>
          <p:nvPr/>
        </p:nvSpPr>
        <p:spPr>
          <a:xfrm>
            <a:off x="8505377" y="45108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FA55D97-F412-00F7-49C9-4FD12677AAB1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2AEF532-6A9E-83E5-DA57-055DCB4C9482}"/>
              </a:ext>
            </a:extLst>
          </p:cNvPr>
          <p:cNvSpPr/>
          <p:nvPr/>
        </p:nvSpPr>
        <p:spPr>
          <a:xfrm>
            <a:off x="8505376" y="57300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271D04-E509-6F75-810E-7A28EC0F7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6D8C2EC-83C2-D27B-9E78-EEC29F1B7178}"/>
              </a:ext>
            </a:extLst>
          </p:cNvPr>
          <p:cNvSpPr txBox="1"/>
          <p:nvPr/>
        </p:nvSpPr>
        <p:spPr>
          <a:xfrm>
            <a:off x="9071540" y="186090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B4C98-D264-C391-670A-0F5EC1C49C36}"/>
              </a:ext>
            </a:extLst>
          </p:cNvPr>
          <p:cNvSpPr txBox="1"/>
          <p:nvPr/>
        </p:nvSpPr>
        <p:spPr>
          <a:xfrm>
            <a:off x="9071540" y="234809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257BDD-703F-6F83-9D9F-E9E6270E38B7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7DC576-5AB6-C7A4-BC2D-A50CFCD930AC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DF9782-1C42-E1CF-D76B-A6D729A1C1C0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888D29-359A-59FE-84BE-ABA21955ECB0}"/>
              </a:ext>
            </a:extLst>
          </p:cNvPr>
          <p:cNvSpPr txBox="1"/>
          <p:nvPr/>
        </p:nvSpPr>
        <p:spPr>
          <a:xfrm>
            <a:off x="9071540" y="5016028"/>
            <a:ext cx="2889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 /&gt;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E9C56C-342C-5B2F-A085-4E8D36C47BFD}"/>
              </a:ext>
            </a:extLst>
          </p:cNvPr>
          <p:cNvSpPr txBox="1"/>
          <p:nvPr/>
        </p:nvSpPr>
        <p:spPr>
          <a:xfrm>
            <a:off x="9071539" y="5682715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2ED696-6CFF-D9F1-1F64-EC79F7CFC927}"/>
              </a:ext>
            </a:extLst>
          </p:cNvPr>
          <p:cNvSpPr txBox="1"/>
          <p:nvPr/>
        </p:nvSpPr>
        <p:spPr>
          <a:xfrm>
            <a:off x="9013280" y="6343878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2F886AF-EACD-8A56-7A14-60B9294087C0}"/>
              </a:ext>
            </a:extLst>
          </p:cNvPr>
          <p:cNvSpPr/>
          <p:nvPr/>
        </p:nvSpPr>
        <p:spPr>
          <a:xfrm>
            <a:off x="8489630" y="63726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77647F-2B49-A6D7-0D09-5968DAD2C8FB}"/>
              </a:ext>
            </a:extLst>
          </p:cNvPr>
          <p:cNvSpPr txBox="1"/>
          <p:nvPr/>
        </p:nvSpPr>
        <p:spPr>
          <a:xfrm>
            <a:off x="5094350" y="234809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0141E1-E743-C5CD-E29F-4ACAA59C6ECC}"/>
              </a:ext>
            </a:extLst>
          </p:cNvPr>
          <p:cNvSpPr txBox="1"/>
          <p:nvPr/>
        </p:nvSpPr>
        <p:spPr>
          <a:xfrm>
            <a:off x="5119771" y="3703794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AppChild</a:t>
            </a:r>
            <a:r>
              <a:rPr lang="fr-FR" dirty="0"/>
              <a:t>({ </a:t>
            </a:r>
            <a:r>
              <a:rPr lang="fr-FR" dirty="0" err="1"/>
              <a:t>field</a:t>
            </a:r>
            <a:r>
              <a:rPr lang="fr-FR" dirty="0"/>
              <a:t> }) {..}</a:t>
            </a:r>
          </a:p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={</a:t>
            </a:r>
            <a:r>
              <a:rPr lang="fr-FR" dirty="0" err="1"/>
              <a:t>expr</a:t>
            </a:r>
            <a:r>
              <a:rPr lang="fr-FR" dirty="0"/>
              <a:t>} /&gt;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1234341-243B-BC1A-4AF1-E9A1266FE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07073"/>
            <a:ext cx="359724" cy="32513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2B70C2F-FDA6-DBE2-5E07-41B478FDA878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DC2E5D-A715-75B4-1F4F-B65AFE4F13E7}"/>
              </a:ext>
            </a:extLst>
          </p:cNvPr>
          <p:cNvSpPr txBox="1"/>
          <p:nvPr/>
        </p:nvSpPr>
        <p:spPr>
          <a:xfrm>
            <a:off x="5094350" y="322581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DCDE8E-CBB2-A7FB-85A0-06B1197ABB35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</p:spTree>
    <p:extLst>
      <p:ext uri="{BB962C8B-B14F-4D97-AF65-F5344CB8AC3E}">
        <p14:creationId xmlns:p14="http://schemas.microsoft.com/office/powerpoint/2010/main" val="37652805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69D10-8BCC-7E74-81CA-FA8CCB30B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7C3B-275D-01FE-AAFC-0A0C404A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 err="1"/>
              <a:t>Responding</a:t>
            </a:r>
            <a:r>
              <a:rPr lang="fr-FR" dirty="0"/>
              <a:t> to Event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7AC79-ADF8-8300-073E-73A0C7555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4" y="1224724"/>
            <a:ext cx="10973751" cy="44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839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321B0-3A57-5523-0C6E-B12869D44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8F51B7-11F7-968C-6058-B24DEC34F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437" y="2647882"/>
            <a:ext cx="7571126" cy="156223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0A8AE6D-D352-B722-3464-9E0807D1D58B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4127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binding callback </a:t>
            </a:r>
            <a:r>
              <a:rPr lang="fr-FR" dirty="0" err="1"/>
              <a:t>Outside</a:t>
            </a:r>
            <a:r>
              <a:rPr lang="fr-FR" dirty="0"/>
              <a:t> of Component</a:t>
            </a:r>
            <a:br>
              <a:rPr lang="fr-FR" dirty="0"/>
            </a:br>
            <a:r>
              <a:rPr lang="fr-FR" dirty="0"/>
              <a:t>.. </a:t>
            </a:r>
            <a:r>
              <a:rPr lang="fr-FR" dirty="0" err="1"/>
              <a:t>same</a:t>
            </a:r>
            <a:r>
              <a:rPr lang="fr-FR" dirty="0"/>
              <a:t> as </a:t>
            </a:r>
            <a:r>
              <a:rPr lang="fr-FR" dirty="0" err="1"/>
              <a:t>properties</a:t>
            </a:r>
            <a:r>
              <a:rPr lang="fr-FR" dirty="0"/>
              <a:t>: </a:t>
            </a:r>
            <a:r>
              <a:rPr lang="fr-FR" dirty="0" err="1"/>
              <a:t>pass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callback</a:t>
            </a:r>
          </a:p>
        </p:txBody>
      </p:sp>
    </p:spTree>
    <p:extLst>
      <p:ext uri="{BB962C8B-B14F-4D97-AF65-F5344CB8AC3E}">
        <p14:creationId xmlns:p14="http://schemas.microsoft.com/office/powerpoint/2010/main" val="3785864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28B1F-6089-45A5-EBA9-FCB320C7D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1C74-494A-7FB3-C7DE-CD1E73C4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12723"/>
          </a:xfrm>
        </p:spPr>
        <p:txBody>
          <a:bodyPr/>
          <a:lstStyle/>
          <a:p>
            <a:pPr algn="ctr"/>
            <a:r>
              <a:rPr lang="fr-FR" dirty="0"/>
              <a:t>!! Re-Rendering  Performance 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9B4375-FB5A-071D-D407-93968017A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740" y="1718484"/>
            <a:ext cx="10828958" cy="50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889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0B7C2-87E9-D204-12F2-E5515C943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170819"/>
          </a:xfrm>
        </p:spPr>
        <p:txBody>
          <a:bodyPr/>
          <a:lstStyle/>
          <a:p>
            <a:pPr algn="ctr"/>
            <a:r>
              <a:rPr lang="fr-FR" dirty="0" err="1"/>
              <a:t>pass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pointer, </a:t>
            </a:r>
            <a:br>
              <a:rPr lang="fr-FR" dirty="0"/>
            </a:br>
            <a:r>
              <a:rPr lang="fr-FR" dirty="0"/>
              <a:t>or </a:t>
            </a:r>
            <a:r>
              <a:rPr lang="fr-FR" dirty="0" err="1"/>
              <a:t>recreate</a:t>
            </a:r>
            <a:r>
              <a:rPr lang="fr-FR" dirty="0"/>
              <a:t>: </a:t>
            </a:r>
            <a:r>
              <a:rPr lang="fr-FR" dirty="0" err="1"/>
              <a:t>function</a:t>
            </a:r>
            <a:r>
              <a:rPr lang="fr-FR" dirty="0"/>
              <a:t>() { ..}  or  () =&gt; { ..}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11679-061B-D333-E0CF-D724F1200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010" y="1271382"/>
            <a:ext cx="9404898" cy="551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034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A0A86-2E48-EA99-0FB4-22802DBE1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8A17B-CE23-3291-5FAD-57090346E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01447"/>
          </a:xfrm>
        </p:spPr>
        <p:txBody>
          <a:bodyPr/>
          <a:lstStyle/>
          <a:p>
            <a:pPr algn="ctr"/>
            <a:r>
              <a:rPr lang="fr-FR" dirty="0"/>
              <a:t>binding callback </a:t>
            </a:r>
            <a:r>
              <a:rPr lang="fr-FR" dirty="0" err="1"/>
              <a:t>Outside</a:t>
            </a:r>
            <a:r>
              <a:rPr lang="fr-FR" dirty="0"/>
              <a:t> of Component</a:t>
            </a:r>
            <a:br>
              <a:rPr lang="fr-FR" dirty="0"/>
            </a:br>
            <a:r>
              <a:rPr lang="fr-FR" dirty="0"/>
              <a:t>wrap </a:t>
            </a:r>
            <a:r>
              <a:rPr lang="fr-FR" dirty="0" err="1"/>
              <a:t>with</a:t>
            </a:r>
            <a:r>
              <a:rPr lang="fr-FR" dirty="0"/>
              <a:t> Hook "</a:t>
            </a:r>
            <a:r>
              <a:rPr lang="fr-FR" dirty="0" err="1"/>
              <a:t>useCallback</a:t>
            </a:r>
            <a:r>
              <a:rPr lang="fr-FR" dirty="0"/>
              <a:t>(() =&gt; ...)"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2EFB4-125B-C7FB-6221-1370CCE88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62" y="1542588"/>
            <a:ext cx="10878493" cy="53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5070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D8161-93E1-F1F5-F0CB-A764A7566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5F79D-5559-518B-842C-D1A54D5E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9561"/>
          </a:xfrm>
        </p:spPr>
        <p:txBody>
          <a:bodyPr/>
          <a:lstStyle/>
          <a:p>
            <a:pPr algn="ctr"/>
            <a:r>
              <a:rPr lang="fr-FR" dirty="0"/>
              <a:t>&lt;App </a:t>
            </a:r>
            <a:r>
              <a:rPr lang="fr-FR" dirty="0" err="1"/>
              <a:t>onXX</a:t>
            </a:r>
            <a:r>
              <a:rPr lang="fr-FR" dirty="0"/>
              <a:t>={</a:t>
            </a:r>
            <a:r>
              <a:rPr lang="fr-FR" dirty="0" err="1"/>
              <a:t>useCallback</a:t>
            </a:r>
            <a:r>
              <a:rPr lang="fr-FR" dirty="0"/>
              <a:t>((x) =&gt; f(</a:t>
            </a:r>
            <a:r>
              <a:rPr lang="fr-FR" dirty="0" err="1"/>
              <a:t>x,y</a:t>
            </a:r>
            <a:r>
              <a:rPr lang="fr-FR" dirty="0"/>
              <a:t>), [y])} 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5568E0-1BB9-F177-7903-D83441B9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467" y="1778928"/>
            <a:ext cx="7106266" cy="22938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A1E602-1B95-A7DD-87BF-F6790C78F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467" y="4555120"/>
            <a:ext cx="7125317" cy="156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56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B512C-85EC-1297-6A6D-FFB477E37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A2A11-804B-EB6A-E50D-17AAF7A56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81C8B8-A744-3FFB-D311-9D37A4BCA5AB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A5E141-5E56-D7AC-BF1C-24C03CD457C0}"/>
              </a:ext>
            </a:extLst>
          </p:cNvPr>
          <p:cNvSpPr/>
          <p:nvPr/>
        </p:nvSpPr>
        <p:spPr>
          <a:xfrm>
            <a:off x="8505376" y="17870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4DCADFD-5DEA-9192-84A5-4E7045167191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95E25DA-7732-320D-D48B-228406BF5775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5AC0A94-761E-87E5-CE7C-FA1E15F18C9C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1D9FC31-4BC9-E6BC-DFED-B2727E703484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DF96DF1-D7CE-9DEC-C2AB-2794EEE11C40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9E57D13-024E-6D02-3EEE-EA3D82CA5A4B}"/>
              </a:ext>
            </a:extLst>
          </p:cNvPr>
          <p:cNvSpPr/>
          <p:nvPr/>
        </p:nvSpPr>
        <p:spPr>
          <a:xfrm>
            <a:off x="8505376" y="57300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5EC4597-4208-0625-F325-4322DA1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A0EFAB-6466-7663-2757-1EF0BF71361B}"/>
              </a:ext>
            </a:extLst>
          </p:cNvPr>
          <p:cNvSpPr txBox="1"/>
          <p:nvPr/>
        </p:nvSpPr>
        <p:spPr>
          <a:xfrm>
            <a:off x="9071540" y="1731402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E3444F-2032-530A-B6A8-E18B6458A8EE}"/>
              </a:ext>
            </a:extLst>
          </p:cNvPr>
          <p:cNvSpPr txBox="1"/>
          <p:nvPr/>
        </p:nvSpPr>
        <p:spPr>
          <a:xfrm>
            <a:off x="9071540" y="231805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7CB5F2-E9BE-C778-BE7D-F282D8F00FB4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90D8C7-7C3B-FCCF-AA04-D41987B9186D}"/>
              </a:ext>
            </a:extLst>
          </p:cNvPr>
          <p:cNvSpPr txBox="1"/>
          <p:nvPr/>
        </p:nvSpPr>
        <p:spPr>
          <a:xfrm>
            <a:off x="9071539" y="5028477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0D7B35-58E8-5730-701D-265EA18A010A}"/>
              </a:ext>
            </a:extLst>
          </p:cNvPr>
          <p:cNvSpPr txBox="1"/>
          <p:nvPr/>
        </p:nvSpPr>
        <p:spPr>
          <a:xfrm>
            <a:off x="9061760" y="5671757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1581ED-7890-2F0E-199C-357E6E8223CF}"/>
              </a:ext>
            </a:extLst>
          </p:cNvPr>
          <p:cNvSpPr txBox="1"/>
          <p:nvPr/>
        </p:nvSpPr>
        <p:spPr>
          <a:xfrm>
            <a:off x="9087286" y="6318088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AB390D52-7A54-21E1-4BBA-1C38363F2D8E}"/>
              </a:ext>
            </a:extLst>
          </p:cNvPr>
          <p:cNvSpPr/>
          <p:nvPr/>
        </p:nvSpPr>
        <p:spPr>
          <a:xfrm>
            <a:off x="8489630" y="635326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645085-84F5-869F-E4D1-7D80B5626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12180"/>
            <a:ext cx="359724" cy="3251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27ABA6B-7181-9391-603D-35A3D5726459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36E224-20E3-1495-6239-B4C576133222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D5B2B1-691E-A30A-E601-476936051DFC}"/>
              </a:ext>
            </a:extLst>
          </p:cNvPr>
          <p:cNvSpPr txBox="1"/>
          <p:nvPr/>
        </p:nvSpPr>
        <p:spPr>
          <a:xfrm>
            <a:off x="5094350" y="234809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7EE1B9-7564-2E16-30B4-B88C7D5191B3}"/>
              </a:ext>
            </a:extLst>
          </p:cNvPr>
          <p:cNvSpPr txBox="1"/>
          <p:nvPr/>
        </p:nvSpPr>
        <p:spPr>
          <a:xfrm>
            <a:off x="5119771" y="3703794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AppChild</a:t>
            </a:r>
            <a:r>
              <a:rPr lang="fr-FR" dirty="0"/>
              <a:t>({ </a:t>
            </a:r>
            <a:r>
              <a:rPr lang="fr-FR" dirty="0" err="1"/>
              <a:t>field</a:t>
            </a:r>
            <a:r>
              <a:rPr lang="fr-FR" dirty="0"/>
              <a:t> }) {..}</a:t>
            </a:r>
          </a:p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={</a:t>
            </a:r>
            <a:r>
              <a:rPr lang="fr-FR" dirty="0" err="1"/>
              <a:t>expr</a:t>
            </a:r>
            <a:r>
              <a:rPr lang="fr-FR" dirty="0"/>
              <a:t>} 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648AF4-7F8F-21BF-AE5A-C2AFD4563E36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843B2F-E385-2AFF-3317-D82AD7415229}"/>
              </a:ext>
            </a:extLst>
          </p:cNvPr>
          <p:cNvSpPr txBox="1"/>
          <p:nvPr/>
        </p:nvSpPr>
        <p:spPr>
          <a:xfrm>
            <a:off x="5094350" y="322581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430389-03E5-3271-1BB6-DF128AF41C6A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170F21E-AD68-B02C-98C4-8CB06C427F7A}"/>
              </a:ext>
            </a:extLst>
          </p:cNvPr>
          <p:cNvSpPr txBox="1"/>
          <p:nvPr/>
        </p:nvSpPr>
        <p:spPr>
          <a:xfrm>
            <a:off x="5119770" y="4463070"/>
            <a:ext cx="3593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onX</a:t>
            </a:r>
            <a:r>
              <a:rPr lang="fr-FR" dirty="0"/>
              <a:t>="{ () =&gt; f() }"</a:t>
            </a:r>
          </a:p>
          <a:p>
            <a:r>
              <a:rPr lang="fr-FR" dirty="0"/>
              <a:t> on={</a:t>
            </a:r>
            <a:r>
              <a:rPr lang="fr-FR" dirty="0" err="1"/>
              <a:t>useCallback</a:t>
            </a:r>
            <a:r>
              <a:rPr lang="fr-FR" dirty="0"/>
              <a:t>((x)=&gt;f(</a:t>
            </a:r>
            <a:r>
              <a:rPr lang="fr-FR" dirty="0" err="1"/>
              <a:t>x,y</a:t>
            </a:r>
            <a:r>
              <a:rPr lang="fr-FR" dirty="0"/>
              <a:t>), [y])}&gt;</a:t>
            </a:r>
          </a:p>
        </p:txBody>
      </p:sp>
    </p:spTree>
    <p:extLst>
      <p:ext uri="{BB962C8B-B14F-4D97-AF65-F5344CB8AC3E}">
        <p14:creationId xmlns:p14="http://schemas.microsoft.com/office/powerpoint/2010/main" val="335613688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92B2F-9BD4-EBA3-637A-DCF81841C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C02C5-76F3-E876-7486-2BC208C79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NO Bi-</a:t>
            </a:r>
            <a:r>
              <a:rPr lang="fr-FR" dirty="0" err="1"/>
              <a:t>Directional</a:t>
            </a:r>
            <a:r>
              <a:rPr lang="fr-FR" dirty="0"/>
              <a:t> Binding in </a:t>
            </a:r>
            <a:r>
              <a:rPr lang="fr-FR" dirty="0" err="1"/>
              <a:t>React</a:t>
            </a:r>
            <a:r>
              <a:rPr lang="fr-FR" dirty="0"/>
              <a:t> !!??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F97F66-17E3-7BB3-7E46-FC5F2F1D9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93" y="1233715"/>
            <a:ext cx="10529823" cy="40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6021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50FDB-2EDC-2A0C-0189-D0988A80B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51180-8E33-65E1-BB62-77047465F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30551"/>
          </a:xfrm>
        </p:spPr>
        <p:txBody>
          <a:bodyPr/>
          <a:lstStyle/>
          <a:p>
            <a:pPr algn="ctr"/>
            <a:r>
              <a:rPr lang="fr-FR" dirty="0" err="1"/>
              <a:t>useState</a:t>
            </a:r>
            <a:r>
              <a:rPr lang="fr-FR" dirty="0"/>
              <a:t> + explicit {</a:t>
            </a:r>
            <a:r>
              <a:rPr lang="fr-FR" dirty="0" err="1"/>
              <a:t>render</a:t>
            </a:r>
            <a:r>
              <a:rPr lang="fr-FR" dirty="0"/>
              <a:t>} + callback setter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65858-BD88-DF66-571D-9E2115822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1" y="571501"/>
            <a:ext cx="6410113" cy="62432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5CB5BC-ED4C-5188-B4AD-3B603F455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675" y="1368605"/>
            <a:ext cx="2273905" cy="595920"/>
          </a:xfrm>
          <a:prstGeom prst="rect">
            <a:avLst/>
          </a:prstGeom>
        </p:spPr>
      </p:pic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542C3EF4-89D8-6485-0701-3D094FC03398}"/>
              </a:ext>
            </a:extLst>
          </p:cNvPr>
          <p:cNvSpPr/>
          <p:nvPr/>
        </p:nvSpPr>
        <p:spPr>
          <a:xfrm>
            <a:off x="6096000" y="2557769"/>
            <a:ext cx="672495" cy="3193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56F12C0-B862-E7FD-DAE6-AA84B3C51657}"/>
              </a:ext>
            </a:extLst>
          </p:cNvPr>
          <p:cNvSpPr/>
          <p:nvPr/>
        </p:nvSpPr>
        <p:spPr>
          <a:xfrm>
            <a:off x="5614427" y="1714357"/>
            <a:ext cx="302563" cy="2006138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807972-FA9C-79C4-645F-DBED5CDD86D4}"/>
              </a:ext>
            </a:extLst>
          </p:cNvPr>
          <p:cNvSpPr txBox="1"/>
          <p:nvPr/>
        </p:nvSpPr>
        <p:spPr>
          <a:xfrm>
            <a:off x="7121675" y="2193531"/>
            <a:ext cx="46129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value = '';</a:t>
            </a:r>
          </a:p>
          <a:p>
            <a:endParaRPr lang="fr-FR" sz="2000" dirty="0"/>
          </a:p>
          <a:p>
            <a:r>
              <a:rPr lang="fr-FR" sz="2000" dirty="0"/>
              <a:t>&lt;input type="</a:t>
            </a:r>
            <a:r>
              <a:rPr lang="fr-FR" sz="2000" dirty="0" err="1"/>
              <a:t>text</a:t>
            </a:r>
            <a:r>
              <a:rPr lang="fr-FR" sz="2000" dirty="0"/>
              <a:t>" </a:t>
            </a:r>
            <a:r>
              <a:rPr lang="fr-FR" sz="2000" b="1" dirty="0"/>
              <a:t>[(</a:t>
            </a:r>
            <a:r>
              <a:rPr lang="fr-FR" sz="2000" b="1" dirty="0" err="1"/>
              <a:t>ngModel</a:t>
            </a:r>
            <a:r>
              <a:rPr lang="fr-FR" sz="2000" b="1" dirty="0"/>
              <a:t>)]="value"</a:t>
            </a:r>
            <a:r>
              <a:rPr lang="fr-FR" sz="20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717521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B2EF8-0164-D4F4-14A7-56B0BDA57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7333"/>
          </a:xfrm>
        </p:spPr>
        <p:txBody>
          <a:bodyPr>
            <a:noAutofit/>
          </a:bodyPr>
          <a:lstStyle/>
          <a:p>
            <a:pPr algn="ctr"/>
            <a:r>
              <a:rPr lang="fr-FR" sz="3600" dirty="0"/>
              <a:t>https://babeljs.io/docs/babel-plugin-transform-react-jsx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76AB83-A70E-C6AE-07CC-FB68D8B42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746" y="677333"/>
            <a:ext cx="7178074" cy="617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110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2555-B90A-06E3-03D0-B1FB893B7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057"/>
            <a:ext cx="10928048" cy="846667"/>
          </a:xfrm>
        </p:spPr>
        <p:txBody>
          <a:bodyPr/>
          <a:lstStyle/>
          <a:p>
            <a:pPr algn="ctr"/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Bindings </a:t>
            </a:r>
            <a:r>
              <a:rPr lang="fr-FR" dirty="0" err="1"/>
              <a:t>Frameworks</a:t>
            </a:r>
            <a:r>
              <a:rPr lang="fr-FR" dirty="0"/>
              <a:t>, or </a:t>
            </a:r>
            <a:r>
              <a:rPr lang="fr-FR" dirty="0" err="1"/>
              <a:t>Redux</a:t>
            </a:r>
            <a:r>
              <a:rPr lang="fr-FR" dirty="0"/>
              <a:t> 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604E33-84E6-B38E-C6ED-846BB1D19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035" y="929519"/>
            <a:ext cx="5901626" cy="1399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ECF72-6F6A-39D9-1FBB-2003B90EA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35" y="2595365"/>
            <a:ext cx="3372142" cy="1417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AEC4EB-5371-25E3-62F3-5B178B9E9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7621" y="2660141"/>
            <a:ext cx="4084674" cy="13526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BB28A6B-0D60-976B-5ABE-146661144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2740" y="2660141"/>
            <a:ext cx="3048264" cy="11240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F66133-2215-C992-D95B-B183CA87D0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686" y="4266554"/>
            <a:ext cx="2838696" cy="11697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983BB9-1B44-3CD4-C357-4D8C1FA244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7621" y="4289415"/>
            <a:ext cx="3817951" cy="11240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5571ECF-B31C-FEEE-DAE2-FBDE6CB710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16810" y="4194394"/>
            <a:ext cx="4275190" cy="11812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0E22DD-2107-F7A7-A080-BF33C4B0BE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4686" y="5566163"/>
            <a:ext cx="2610076" cy="11888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18BAA27-01D2-759C-7C96-641168EDE56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17621" y="5566163"/>
            <a:ext cx="2857748" cy="11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209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11020-75C5-8FB4-E1B0-EC08FD4E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One Framework a Day, The </a:t>
            </a:r>
            <a:r>
              <a:rPr lang="fr-FR" dirty="0" err="1"/>
              <a:t>Doctor</a:t>
            </a:r>
            <a:r>
              <a:rPr lang="fr-FR" dirty="0"/>
              <a:t> </a:t>
            </a:r>
            <a:r>
              <a:rPr lang="fr-FR" dirty="0" err="1"/>
              <a:t>Away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826D6-5A78-68B8-4EF0-506401528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041" y="1763260"/>
            <a:ext cx="5097292" cy="25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503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7307-1401-637A-A432-65F0B2AE3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895"/>
            <a:ext cx="10515600" cy="914401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MobX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4E8464-FB15-D00E-F1C8-E69D9760B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859" y="1603433"/>
            <a:ext cx="6264218" cy="305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075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5141-CFEE-DD5A-C605-77C7BB7BE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543"/>
            <a:ext cx="10515600" cy="967619"/>
          </a:xfrm>
        </p:spPr>
        <p:txBody>
          <a:bodyPr/>
          <a:lstStyle/>
          <a:p>
            <a:pPr algn="ctr"/>
            <a:r>
              <a:rPr lang="fr-FR" dirty="0" err="1"/>
              <a:t>MobX</a:t>
            </a:r>
            <a:r>
              <a:rPr lang="fr-FR" dirty="0"/>
              <a:t> Store  (=Model,  ~Model-</a:t>
            </a:r>
            <a:r>
              <a:rPr lang="fr-FR" dirty="0" err="1"/>
              <a:t>View</a:t>
            </a:r>
            <a:r>
              <a:rPr lang="fr-FR" dirty="0"/>
              <a:t> pattern)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4D82A-DE64-CEA7-47B0-7C8699316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90" y="1545263"/>
            <a:ext cx="5782746" cy="4279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420CA4-067F-8217-EE3E-1F6E2CF8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217" y="1616277"/>
            <a:ext cx="5782746" cy="48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7863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1FFE-BCCB-8A39-1AFD-E69522ED3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2CCE0-41D4-841B-1C84-170ECE15B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5CFAD1-331C-A8B9-C656-F13271036FD7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4856131-FCF6-8F6C-07CA-7477368C44BF}"/>
              </a:ext>
            </a:extLst>
          </p:cNvPr>
          <p:cNvSpPr/>
          <p:nvPr/>
        </p:nvSpPr>
        <p:spPr>
          <a:xfrm>
            <a:off x="8505376" y="17870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F62E210-5E2A-FAB1-D442-56B17C7C8884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B975A4-3D98-F612-77F9-4C3DFF61717E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5D79423-2329-2F45-3F2E-7732C436BB5B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96B7B5E-8C9B-4A35-635D-07D8AFF313E3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F054C33-2AEA-4ED8-3CA7-053D2EA1E4C9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17FB7EF-1D5B-6DAF-1D32-1B4AD1C6FB57}"/>
              </a:ext>
            </a:extLst>
          </p:cNvPr>
          <p:cNvSpPr/>
          <p:nvPr/>
        </p:nvSpPr>
        <p:spPr>
          <a:xfrm>
            <a:off x="8505376" y="57300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4EABF0-B149-87D4-EC70-90489FAE7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AF69953-8F2E-84CF-AA9D-71D952BC31FD}"/>
              </a:ext>
            </a:extLst>
          </p:cNvPr>
          <p:cNvSpPr txBox="1"/>
          <p:nvPr/>
        </p:nvSpPr>
        <p:spPr>
          <a:xfrm>
            <a:off x="9071540" y="1731402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00B586-1194-53BB-C58A-3F0628638EDC}"/>
              </a:ext>
            </a:extLst>
          </p:cNvPr>
          <p:cNvSpPr txBox="1"/>
          <p:nvPr/>
        </p:nvSpPr>
        <p:spPr>
          <a:xfrm>
            <a:off x="9071540" y="231805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005ADA-0D14-0F4B-D334-2FB3B1A92154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848431-D8C1-D689-AFD5-50BBA5A26984}"/>
              </a:ext>
            </a:extLst>
          </p:cNvPr>
          <p:cNvSpPr txBox="1"/>
          <p:nvPr/>
        </p:nvSpPr>
        <p:spPr>
          <a:xfrm>
            <a:off x="9071539" y="5028477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420BD4-7AC3-5B6B-3DCD-FEC8057F1965}"/>
              </a:ext>
            </a:extLst>
          </p:cNvPr>
          <p:cNvSpPr txBox="1"/>
          <p:nvPr/>
        </p:nvSpPr>
        <p:spPr>
          <a:xfrm>
            <a:off x="9061760" y="5671757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3EAD7E-38F1-2858-E40E-9691E406B720}"/>
              </a:ext>
            </a:extLst>
          </p:cNvPr>
          <p:cNvSpPr txBox="1"/>
          <p:nvPr/>
        </p:nvSpPr>
        <p:spPr>
          <a:xfrm>
            <a:off x="9087286" y="6318088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F72A95F-A854-28AC-7EF9-D704F45BFDE1}"/>
              </a:ext>
            </a:extLst>
          </p:cNvPr>
          <p:cNvSpPr/>
          <p:nvPr/>
        </p:nvSpPr>
        <p:spPr>
          <a:xfrm>
            <a:off x="8489630" y="635326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823A46-69A1-A1FD-9620-CB2C121A7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54047"/>
            <a:ext cx="359724" cy="3251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F172DF3-2E0C-D39D-A1B5-6EF11668EE00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351C9E-810D-D010-7C46-348EFFF5760D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6EB134-7FEC-50C8-0965-DD8AB68C2D38}"/>
              </a:ext>
            </a:extLst>
          </p:cNvPr>
          <p:cNvSpPr txBox="1"/>
          <p:nvPr/>
        </p:nvSpPr>
        <p:spPr>
          <a:xfrm>
            <a:off x="5094350" y="234809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5CD14A-26A6-1D47-46C0-404EF881E8DE}"/>
              </a:ext>
            </a:extLst>
          </p:cNvPr>
          <p:cNvSpPr txBox="1"/>
          <p:nvPr/>
        </p:nvSpPr>
        <p:spPr>
          <a:xfrm>
            <a:off x="5119771" y="3703794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AppChild</a:t>
            </a:r>
            <a:r>
              <a:rPr lang="fr-FR" dirty="0"/>
              <a:t>({ </a:t>
            </a:r>
            <a:r>
              <a:rPr lang="fr-FR" dirty="0" err="1"/>
              <a:t>field</a:t>
            </a:r>
            <a:r>
              <a:rPr lang="fr-FR" dirty="0"/>
              <a:t> }) {..}</a:t>
            </a:r>
          </a:p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={</a:t>
            </a:r>
            <a:r>
              <a:rPr lang="fr-FR" dirty="0" err="1"/>
              <a:t>expr</a:t>
            </a:r>
            <a:r>
              <a:rPr lang="fr-FR" dirty="0"/>
              <a:t>} 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EBF001-2BCA-1A37-6A15-2AF5951D1DF4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1D4BB0-8A57-02D7-FE49-8C4108302E9A}"/>
              </a:ext>
            </a:extLst>
          </p:cNvPr>
          <p:cNvSpPr txBox="1"/>
          <p:nvPr/>
        </p:nvSpPr>
        <p:spPr>
          <a:xfrm>
            <a:off x="5094350" y="322581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9551BE-74FC-A61D-34E6-059E54078C52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DDD512-F16A-F73C-199B-77094B943A22}"/>
              </a:ext>
            </a:extLst>
          </p:cNvPr>
          <p:cNvSpPr txBox="1"/>
          <p:nvPr/>
        </p:nvSpPr>
        <p:spPr>
          <a:xfrm>
            <a:off x="5119770" y="4463070"/>
            <a:ext cx="3593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onX</a:t>
            </a:r>
            <a:r>
              <a:rPr lang="fr-FR" dirty="0"/>
              <a:t>="{ () =&gt; f() }"</a:t>
            </a:r>
          </a:p>
          <a:p>
            <a:r>
              <a:rPr lang="fr-FR" dirty="0"/>
              <a:t> on={</a:t>
            </a:r>
            <a:r>
              <a:rPr lang="fr-FR" dirty="0" err="1"/>
              <a:t>useCallback</a:t>
            </a:r>
            <a:r>
              <a:rPr lang="fr-FR" dirty="0"/>
              <a:t>((x)=&gt;f(</a:t>
            </a:r>
            <a:r>
              <a:rPr lang="fr-FR" dirty="0" err="1"/>
              <a:t>x,y</a:t>
            </a:r>
            <a:r>
              <a:rPr lang="fr-FR" dirty="0"/>
              <a:t>), [y])}&gt;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B0BE08-B54D-FEF7-0F6D-99354A5E7F2B}"/>
              </a:ext>
            </a:extLst>
          </p:cNvPr>
          <p:cNvSpPr txBox="1"/>
          <p:nvPr/>
        </p:nvSpPr>
        <p:spPr>
          <a:xfrm>
            <a:off x="5110096" y="5109401"/>
            <a:ext cx="251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use </a:t>
            </a:r>
            <a:r>
              <a:rPr lang="fr-FR" dirty="0" err="1">
                <a:solidFill>
                  <a:srgbClr val="FF0000"/>
                </a:solidFill>
              </a:rPr>
              <a:t>Mobx</a:t>
            </a:r>
            <a:r>
              <a:rPr lang="fr-FR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799775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2B061-9C59-903A-F549-6D6536155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5851-1428-631E-30EE-EAA40A3C2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NO native </a:t>
            </a:r>
            <a:r>
              <a:rPr lang="fr-FR" dirty="0" err="1"/>
              <a:t>Routing</a:t>
            </a:r>
            <a:r>
              <a:rPr lang="fr-FR" dirty="0"/>
              <a:t> in </a:t>
            </a:r>
            <a:r>
              <a:rPr lang="fr-FR" dirty="0" err="1"/>
              <a:t>React</a:t>
            </a:r>
            <a:r>
              <a:rPr lang="fr-FR" dirty="0"/>
              <a:t> 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5A6C81-F20E-0CD6-C522-5CF359DBE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561" y="1188930"/>
            <a:ext cx="7975820" cy="505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913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91FF3-8816-A70A-031A-5E91F8556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358A0-3505-F068-96D3-9185C390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 err="1"/>
              <a:t>npm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-router-dom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BB73E0-CDA4-B08E-F2B0-70683A6C1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193" y="651942"/>
            <a:ext cx="5483874" cy="613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351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2951B-B772-7D5F-76F1-7395E232D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E5942-8EE7-FEAD-9C56-F2B2CBBEC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3328A-B2F1-1DE7-10A9-562A7F536968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14F8B4F-3683-DEFB-D599-798C9410B858}"/>
              </a:ext>
            </a:extLst>
          </p:cNvPr>
          <p:cNvSpPr/>
          <p:nvPr/>
        </p:nvSpPr>
        <p:spPr>
          <a:xfrm>
            <a:off x="8505376" y="17870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34DEB20-FC58-3898-5135-CDCF9F78873C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2D5EC9D-695D-EAA1-B28D-148AD30A1B22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711EE4B-B51C-A1A6-AF53-E9ED31B8E6F9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7487328-A2E0-F9BD-920D-AEC7EA0D5034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36A474C-6EA7-4150-6643-FD0737883CF2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9E25835-40A3-EEA8-0F72-38D70A2B2DDE}"/>
              </a:ext>
            </a:extLst>
          </p:cNvPr>
          <p:cNvSpPr/>
          <p:nvPr/>
        </p:nvSpPr>
        <p:spPr>
          <a:xfrm>
            <a:off x="8505376" y="57300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4CB8E15-1C77-1F17-C3D6-41B923F65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55A0E72-690E-0B40-21D5-13DB092E8306}"/>
              </a:ext>
            </a:extLst>
          </p:cNvPr>
          <p:cNvSpPr txBox="1"/>
          <p:nvPr/>
        </p:nvSpPr>
        <p:spPr>
          <a:xfrm>
            <a:off x="9071540" y="1731402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B627F4-AB1F-3DE3-73AD-16AC000B66B0}"/>
              </a:ext>
            </a:extLst>
          </p:cNvPr>
          <p:cNvSpPr txBox="1"/>
          <p:nvPr/>
        </p:nvSpPr>
        <p:spPr>
          <a:xfrm>
            <a:off x="9071540" y="231805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5DF9B8-85AA-523D-2654-14A29FA78B4C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21EF45-AC3C-2B4A-39BB-1E0C8E091028}"/>
              </a:ext>
            </a:extLst>
          </p:cNvPr>
          <p:cNvSpPr txBox="1"/>
          <p:nvPr/>
        </p:nvSpPr>
        <p:spPr>
          <a:xfrm>
            <a:off x="9071539" y="5028477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BE48AC-AD10-3AB3-8880-12EB7AF9C527}"/>
              </a:ext>
            </a:extLst>
          </p:cNvPr>
          <p:cNvSpPr txBox="1"/>
          <p:nvPr/>
        </p:nvSpPr>
        <p:spPr>
          <a:xfrm>
            <a:off x="9061760" y="5671757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7B55B3-487D-10EA-233A-96FACDBA1C17}"/>
              </a:ext>
            </a:extLst>
          </p:cNvPr>
          <p:cNvSpPr txBox="1"/>
          <p:nvPr/>
        </p:nvSpPr>
        <p:spPr>
          <a:xfrm>
            <a:off x="9087286" y="6318088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1C2CD84-F062-C508-C50B-E12F3C3FDEDB}"/>
              </a:ext>
            </a:extLst>
          </p:cNvPr>
          <p:cNvSpPr/>
          <p:nvPr/>
        </p:nvSpPr>
        <p:spPr>
          <a:xfrm>
            <a:off x="8489630" y="635326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6C701FD-6D8F-AA7C-005C-8C4D23E1F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26" y="5704916"/>
            <a:ext cx="359724" cy="3251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4AADB0-C9E9-4E8C-1A4F-8815ADEE1A83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77D2A5-B2D8-5DA0-1274-A58DE265A4DD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90A402-8D64-3618-8E93-458AC807597B}"/>
              </a:ext>
            </a:extLst>
          </p:cNvPr>
          <p:cNvSpPr txBox="1"/>
          <p:nvPr/>
        </p:nvSpPr>
        <p:spPr>
          <a:xfrm>
            <a:off x="5094350" y="234809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81F7A0-BB52-5D9E-7476-CDC6F8BCF43D}"/>
              </a:ext>
            </a:extLst>
          </p:cNvPr>
          <p:cNvSpPr txBox="1"/>
          <p:nvPr/>
        </p:nvSpPr>
        <p:spPr>
          <a:xfrm>
            <a:off x="5119771" y="3703794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AppChild</a:t>
            </a:r>
            <a:r>
              <a:rPr lang="fr-FR" dirty="0"/>
              <a:t>({ </a:t>
            </a:r>
            <a:r>
              <a:rPr lang="fr-FR" dirty="0" err="1"/>
              <a:t>field</a:t>
            </a:r>
            <a:r>
              <a:rPr lang="fr-FR" dirty="0"/>
              <a:t> }) {..}</a:t>
            </a:r>
          </a:p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={</a:t>
            </a:r>
            <a:r>
              <a:rPr lang="fr-FR" dirty="0" err="1"/>
              <a:t>expr</a:t>
            </a:r>
            <a:r>
              <a:rPr lang="fr-FR" dirty="0"/>
              <a:t>} 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383638-3EEA-7E9B-D6D2-42B6A7E8096E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2E3DBF-E55E-3675-89A4-A74E4246D33B}"/>
              </a:ext>
            </a:extLst>
          </p:cNvPr>
          <p:cNvSpPr txBox="1"/>
          <p:nvPr/>
        </p:nvSpPr>
        <p:spPr>
          <a:xfrm>
            <a:off x="5094350" y="322581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EC4974-9A8F-6CF1-585F-ACD06B5DCBF2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B03B782-83DC-E859-AB61-4E5CB23F3237}"/>
              </a:ext>
            </a:extLst>
          </p:cNvPr>
          <p:cNvSpPr txBox="1"/>
          <p:nvPr/>
        </p:nvSpPr>
        <p:spPr>
          <a:xfrm>
            <a:off x="5119770" y="4463070"/>
            <a:ext cx="3593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onX</a:t>
            </a:r>
            <a:r>
              <a:rPr lang="fr-FR" dirty="0"/>
              <a:t>="{ () =&gt; f() }"</a:t>
            </a:r>
          </a:p>
          <a:p>
            <a:r>
              <a:rPr lang="fr-FR" dirty="0"/>
              <a:t> on={</a:t>
            </a:r>
            <a:r>
              <a:rPr lang="fr-FR" dirty="0" err="1"/>
              <a:t>useCallback</a:t>
            </a:r>
            <a:r>
              <a:rPr lang="fr-FR" dirty="0"/>
              <a:t>((x)=&gt;f(</a:t>
            </a:r>
            <a:r>
              <a:rPr lang="fr-FR" dirty="0" err="1"/>
              <a:t>x,y</a:t>
            </a:r>
            <a:r>
              <a:rPr lang="fr-FR" dirty="0"/>
              <a:t>), [y])}&gt;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A87C3C-D13A-A690-89A5-BB1236805E54}"/>
              </a:ext>
            </a:extLst>
          </p:cNvPr>
          <p:cNvSpPr txBox="1"/>
          <p:nvPr/>
        </p:nvSpPr>
        <p:spPr>
          <a:xfrm>
            <a:off x="5110096" y="5109401"/>
            <a:ext cx="251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use </a:t>
            </a:r>
            <a:r>
              <a:rPr lang="fr-FR" dirty="0" err="1">
                <a:solidFill>
                  <a:srgbClr val="FF0000"/>
                </a:solidFill>
              </a:rPr>
              <a:t>Mobx</a:t>
            </a:r>
            <a:r>
              <a:rPr lang="fr-FR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3699D5-30F1-4865-D290-80D5FA88739C}"/>
              </a:ext>
            </a:extLst>
          </p:cNvPr>
          <p:cNvSpPr txBox="1"/>
          <p:nvPr/>
        </p:nvSpPr>
        <p:spPr>
          <a:xfrm>
            <a:off x="5121729" y="5695405"/>
            <a:ext cx="311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use </a:t>
            </a:r>
            <a:r>
              <a:rPr lang="fr-FR" dirty="0" err="1">
                <a:solidFill>
                  <a:srgbClr val="FF0000"/>
                </a:solidFill>
              </a:rPr>
              <a:t>react</a:t>
            </a:r>
            <a:r>
              <a:rPr lang="fr-FR" dirty="0">
                <a:solidFill>
                  <a:srgbClr val="FF0000"/>
                </a:solidFill>
              </a:rPr>
              <a:t>-router?</a:t>
            </a:r>
          </a:p>
        </p:txBody>
      </p:sp>
    </p:spTree>
    <p:extLst>
      <p:ext uri="{BB962C8B-B14F-4D97-AF65-F5344CB8AC3E}">
        <p14:creationId xmlns:p14="http://schemas.microsoft.com/office/powerpoint/2010/main" val="29497518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A9FFE-402D-FD50-4F7E-F2CB32CD7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BA6E-078D-9D4B-F181-E11D4718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19276"/>
          </a:xfrm>
        </p:spPr>
        <p:txBody>
          <a:bodyPr/>
          <a:lstStyle/>
          <a:p>
            <a:pPr algn="ctr"/>
            <a:r>
              <a:rPr lang="fr-FR" dirty="0"/>
              <a:t>No </a:t>
            </a:r>
            <a:r>
              <a:rPr lang="fr-FR" dirty="0" err="1"/>
              <a:t>Form</a:t>
            </a:r>
            <a:r>
              <a:rPr lang="fr-FR" dirty="0"/>
              <a:t> in native </a:t>
            </a:r>
            <a:r>
              <a:rPr lang="fr-FR" dirty="0" err="1"/>
              <a:t>React</a:t>
            </a:r>
            <a:r>
              <a:rPr lang="fr-FR" dirty="0"/>
              <a:t> ?!!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442D4-3706-80B1-EE93-7D3933F1E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456" y="2099733"/>
            <a:ext cx="9600065" cy="260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1789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46B89-355D-F899-F74D-A0F3C4AA5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78A4-79A2-13CE-DD8B-66267C604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8812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4B0C5A-75B3-13A7-4BE3-C049276334A6}"/>
              </a:ext>
            </a:extLst>
          </p:cNvPr>
          <p:cNvSpPr txBox="1"/>
          <p:nvPr/>
        </p:nvSpPr>
        <p:spPr>
          <a:xfrm>
            <a:off x="295122" y="1837840"/>
            <a:ext cx="443397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Rendering </a:t>
            </a:r>
            <a:r>
              <a:rPr lang="fr-FR" dirty="0" err="1"/>
              <a:t>template</a:t>
            </a:r>
            <a:r>
              <a:rPr lang="fr-FR" dirty="0"/>
              <a:t> in Component</a:t>
            </a:r>
          </a:p>
          <a:p>
            <a:endParaRPr lang="fr-FR" dirty="0"/>
          </a:p>
          <a:p>
            <a:r>
              <a:rPr lang="fr-FR" dirty="0"/>
              <a:t>Calling a </a:t>
            </a:r>
            <a:r>
              <a:rPr lang="fr-FR" dirty="0" err="1"/>
              <a:t>child</a:t>
            </a:r>
            <a:r>
              <a:rPr lang="fr-FR" dirty="0"/>
              <a:t> component </a:t>
            </a:r>
            <a:r>
              <a:rPr lang="fr-FR" dirty="0" err="1"/>
              <a:t>from</a:t>
            </a:r>
            <a:r>
              <a:rPr lang="fr-FR" dirty="0"/>
              <a:t> a Component</a:t>
            </a:r>
          </a:p>
          <a:p>
            <a:endParaRPr lang="fr-FR" dirty="0"/>
          </a:p>
          <a:p>
            <a:r>
              <a:rPr lang="fr-FR" dirty="0"/>
              <a:t>templating </a:t>
            </a:r>
            <a:r>
              <a:rPr lang="fr-FR" dirty="0" err="1"/>
              <a:t>with</a:t>
            </a:r>
            <a:r>
              <a:rPr lang="fr-FR" dirty="0"/>
              <a:t>  "If" and "For"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</a:t>
            </a:r>
            <a:r>
              <a:rPr lang="fr-FR" dirty="0" err="1"/>
              <a:t>properties</a:t>
            </a:r>
            <a:r>
              <a:rPr lang="fr-FR" dirty="0"/>
              <a:t> to a Component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binding Callback </a:t>
            </a:r>
          </a:p>
          <a:p>
            <a:endParaRPr lang="fr-FR" dirty="0"/>
          </a:p>
          <a:p>
            <a:r>
              <a:rPr lang="fr-FR" dirty="0"/>
              <a:t>Bi-</a:t>
            </a:r>
            <a:r>
              <a:rPr lang="fr-FR" dirty="0" err="1"/>
              <a:t>Directional</a:t>
            </a:r>
            <a:r>
              <a:rPr lang="fr-FR" dirty="0"/>
              <a:t> Binding ?</a:t>
            </a:r>
          </a:p>
          <a:p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fr-FR" dirty="0"/>
              <a:t>More 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2947413-E388-8268-0D74-9E51D0A9CF62}"/>
              </a:ext>
            </a:extLst>
          </p:cNvPr>
          <p:cNvSpPr/>
          <p:nvPr/>
        </p:nvSpPr>
        <p:spPr>
          <a:xfrm>
            <a:off x="8505376" y="178704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B1B13BC-E46D-BFFB-A90C-603110076DBB}"/>
              </a:ext>
            </a:extLst>
          </p:cNvPr>
          <p:cNvSpPr/>
          <p:nvPr/>
        </p:nvSpPr>
        <p:spPr>
          <a:xfrm>
            <a:off x="8505376" y="2387429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21C9F27-F263-4E7D-B8CF-9FA51A4DE411}"/>
              </a:ext>
            </a:extLst>
          </p:cNvPr>
          <p:cNvSpPr/>
          <p:nvPr/>
        </p:nvSpPr>
        <p:spPr>
          <a:xfrm>
            <a:off x="8505377" y="2921574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0E351D5-83E2-5328-8472-D722F2D1C739}"/>
              </a:ext>
            </a:extLst>
          </p:cNvPr>
          <p:cNvSpPr/>
          <p:nvPr/>
        </p:nvSpPr>
        <p:spPr>
          <a:xfrm>
            <a:off x="8510215" y="3707766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A56F492-B791-8016-02A9-66BA298EB131}"/>
              </a:ext>
            </a:extLst>
          </p:cNvPr>
          <p:cNvSpPr/>
          <p:nvPr/>
        </p:nvSpPr>
        <p:spPr>
          <a:xfrm>
            <a:off x="8505377" y="453508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7E27633-B1BB-61D2-4EB6-216088B416A1}"/>
              </a:ext>
            </a:extLst>
          </p:cNvPr>
          <p:cNvSpPr/>
          <p:nvPr/>
        </p:nvSpPr>
        <p:spPr>
          <a:xfrm>
            <a:off x="8505377" y="5098720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EC92C36-26AA-7F95-C7A7-26B98A403E2A}"/>
              </a:ext>
            </a:extLst>
          </p:cNvPr>
          <p:cNvSpPr/>
          <p:nvPr/>
        </p:nvSpPr>
        <p:spPr>
          <a:xfrm>
            <a:off x="8505376" y="5730091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2A5A42-3601-7AF2-C47E-467F11735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247" y="618701"/>
            <a:ext cx="2273905" cy="5959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541C5D-0F6B-3D71-F9AF-1BC02C09454F}"/>
              </a:ext>
            </a:extLst>
          </p:cNvPr>
          <p:cNvSpPr txBox="1"/>
          <p:nvPr/>
        </p:nvSpPr>
        <p:spPr>
          <a:xfrm>
            <a:off x="9071540" y="1731402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{{ </a:t>
            </a:r>
            <a:r>
              <a:rPr lang="fr-FR" dirty="0" err="1"/>
              <a:t>expr</a:t>
            </a:r>
            <a:r>
              <a:rPr lang="fr-FR" dirty="0"/>
              <a:t> 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68F89C-535A-4743-AD5B-B95F54D34240}"/>
              </a:ext>
            </a:extLst>
          </p:cNvPr>
          <p:cNvSpPr txBox="1"/>
          <p:nvPr/>
        </p:nvSpPr>
        <p:spPr>
          <a:xfrm>
            <a:off x="9071540" y="2318058"/>
            <a:ext cx="263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/&gt;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333546-15DD-DB86-74AB-D7ABDE54A092}"/>
              </a:ext>
            </a:extLst>
          </p:cNvPr>
          <p:cNvSpPr txBox="1"/>
          <p:nvPr/>
        </p:nvSpPr>
        <p:spPr>
          <a:xfrm>
            <a:off x="9071540" y="2886888"/>
            <a:ext cx="223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@if(..)  { } @else { .. } </a:t>
            </a:r>
          </a:p>
          <a:p>
            <a:r>
              <a:rPr lang="fr-FR" dirty="0"/>
              <a:t>@for() { .. 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E2FD06-3A8E-65F7-0449-171CD1C6821F}"/>
              </a:ext>
            </a:extLst>
          </p:cNvPr>
          <p:cNvSpPr txBox="1"/>
          <p:nvPr/>
        </p:nvSpPr>
        <p:spPr>
          <a:xfrm>
            <a:off x="9071539" y="5028477"/>
            <a:ext cx="254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&lt;app-</a:t>
            </a:r>
            <a:r>
              <a:rPr lang="fr-FR" dirty="0" err="1"/>
              <a:t>child</a:t>
            </a:r>
            <a:endParaRPr lang="fr-FR" dirty="0"/>
          </a:p>
          <a:p>
            <a:r>
              <a:rPr lang="fr-FR" dirty="0"/>
              <a:t>  [(</a:t>
            </a:r>
            <a:r>
              <a:rPr lang="fr-FR" dirty="0" err="1"/>
              <a:t>field</a:t>
            </a:r>
            <a:r>
              <a:rPr lang="fr-FR" dirty="0"/>
              <a:t>)] ="</a:t>
            </a:r>
            <a:r>
              <a:rPr lang="fr-FR" dirty="0" err="1"/>
              <a:t>parentField</a:t>
            </a:r>
            <a:r>
              <a:rPr lang="fr-FR" dirty="0"/>
              <a:t>"&gt;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3F2F08-21EE-91AE-816C-BB3AEE55183B}"/>
              </a:ext>
            </a:extLst>
          </p:cNvPr>
          <p:cNvSpPr txBox="1"/>
          <p:nvPr/>
        </p:nvSpPr>
        <p:spPr>
          <a:xfrm>
            <a:off x="9061760" y="5671757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&lt;a </a:t>
            </a:r>
            <a:r>
              <a:rPr lang="fr-FR" dirty="0" err="1"/>
              <a:t>routerLink</a:t>
            </a:r>
            <a:r>
              <a:rPr lang="fr-FR" dirty="0"/>
              <a:t>="/</a:t>
            </a:r>
            <a:r>
              <a:rPr lang="fr-FR" dirty="0" err="1"/>
              <a:t>compA</a:t>
            </a:r>
            <a:r>
              <a:rPr lang="fr-FR" dirty="0"/>
              <a:t>"&gt;</a:t>
            </a:r>
          </a:p>
          <a:p>
            <a:r>
              <a:rPr lang="fr-FR" dirty="0"/>
              <a:t>or </a:t>
            </a:r>
            <a:r>
              <a:rPr lang="fr-FR" dirty="0" err="1"/>
              <a:t>router.navigate</a:t>
            </a:r>
            <a:r>
              <a:rPr lang="fr-FR" dirty="0"/>
              <a:t>(['</a:t>
            </a:r>
            <a:r>
              <a:rPr lang="fr-FR" dirty="0" err="1"/>
              <a:t>compA</a:t>
            </a:r>
            <a:r>
              <a:rPr lang="fr-FR" dirty="0"/>
              <a:t>'])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7CB750-0A75-026A-0973-5D69602A43C3}"/>
              </a:ext>
            </a:extLst>
          </p:cNvPr>
          <p:cNvSpPr txBox="1"/>
          <p:nvPr/>
        </p:nvSpPr>
        <p:spPr>
          <a:xfrm>
            <a:off x="9087286" y="6318088"/>
            <a:ext cx="294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form</a:t>
            </a:r>
            <a:r>
              <a:rPr lang="fr-FR" dirty="0"/>
              <a:t>, i18n, animation, </a:t>
            </a:r>
            <a:r>
              <a:rPr lang="fr-FR" dirty="0" err="1"/>
              <a:t>etc</a:t>
            </a:r>
            <a:r>
              <a:rPr lang="fr-FR" dirty="0"/>
              <a:t> </a:t>
            </a:r>
            <a:r>
              <a:rPr lang="fr-FR" dirty="0" err="1"/>
              <a:t>etc</a:t>
            </a:r>
            <a:endParaRPr lang="fr-FR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8583B56-0246-EC7C-4316-CEB9BEE578E4}"/>
              </a:ext>
            </a:extLst>
          </p:cNvPr>
          <p:cNvSpPr/>
          <p:nvPr/>
        </p:nvSpPr>
        <p:spPr>
          <a:xfrm>
            <a:off x="8489630" y="6353268"/>
            <a:ext cx="416077" cy="2999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0E64FC-F486-1F77-FC12-EE86118AA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4" y="6237105"/>
            <a:ext cx="359724" cy="3251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4C7F96-CBA8-ADBE-D30C-481037D0629A}"/>
              </a:ext>
            </a:extLst>
          </p:cNvPr>
          <p:cNvSpPr txBox="1"/>
          <p:nvPr/>
        </p:nvSpPr>
        <p:spPr>
          <a:xfrm>
            <a:off x="9071539" y="3646476"/>
            <a:ext cx="3030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field</a:t>
            </a:r>
            <a:r>
              <a:rPr lang="fr-FR" dirty="0"/>
              <a:t> = input();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   [</a:t>
            </a:r>
            <a:r>
              <a:rPr lang="fr-FR" dirty="0" err="1"/>
              <a:t>field</a:t>
            </a:r>
            <a:r>
              <a:rPr lang="fr-FR" dirty="0"/>
              <a:t>]="</a:t>
            </a:r>
            <a:r>
              <a:rPr lang="fr-FR" dirty="0" err="1"/>
              <a:t>expr</a:t>
            </a:r>
            <a:r>
              <a:rPr lang="fr-FR" dirty="0"/>
              <a:t>"&gt;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22F358-2831-2B6F-19A7-9FB5ADF51C1F}"/>
              </a:ext>
            </a:extLst>
          </p:cNvPr>
          <p:cNvSpPr txBox="1"/>
          <p:nvPr/>
        </p:nvSpPr>
        <p:spPr>
          <a:xfrm>
            <a:off x="9087286" y="4359519"/>
            <a:ext cx="2999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onEvent</a:t>
            </a:r>
            <a:r>
              <a:rPr lang="fr-FR" dirty="0"/>
              <a:t> = signal();</a:t>
            </a:r>
          </a:p>
          <a:p>
            <a:r>
              <a:rPr lang="fr-FR" dirty="0"/>
              <a:t>&lt;app-</a:t>
            </a:r>
            <a:r>
              <a:rPr lang="fr-FR" dirty="0" err="1"/>
              <a:t>child</a:t>
            </a:r>
            <a:r>
              <a:rPr lang="fr-FR" dirty="0"/>
              <a:t> (</a:t>
            </a:r>
            <a:r>
              <a:rPr lang="fr-FR" dirty="0" err="1"/>
              <a:t>onEvent</a:t>
            </a:r>
            <a:r>
              <a:rPr lang="fr-FR" dirty="0"/>
              <a:t>)="cb()"&gt;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6ED6B1-DB9F-6AAA-D95A-E1AFAE8D4BA4}"/>
              </a:ext>
            </a:extLst>
          </p:cNvPr>
          <p:cNvSpPr txBox="1"/>
          <p:nvPr/>
        </p:nvSpPr>
        <p:spPr>
          <a:xfrm>
            <a:off x="5094350" y="234809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return (&lt;&gt; &lt;</a:t>
            </a:r>
            <a:r>
              <a:rPr lang="fr-FR" dirty="0" err="1"/>
              <a:t>AppChild</a:t>
            </a:r>
            <a:r>
              <a:rPr lang="fr-FR" dirty="0"/>
              <a:t> /&gt; &lt;/&gt;)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61F27D-82A9-78E0-1CF1-4ED46A2C22A4}"/>
              </a:ext>
            </a:extLst>
          </p:cNvPr>
          <p:cNvSpPr txBox="1"/>
          <p:nvPr/>
        </p:nvSpPr>
        <p:spPr>
          <a:xfrm>
            <a:off x="5119771" y="3703794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AppChild</a:t>
            </a:r>
            <a:r>
              <a:rPr lang="fr-FR" dirty="0"/>
              <a:t>({ </a:t>
            </a:r>
            <a:r>
              <a:rPr lang="fr-FR" dirty="0" err="1"/>
              <a:t>field</a:t>
            </a:r>
            <a:r>
              <a:rPr lang="fr-FR" dirty="0"/>
              <a:t> }) {..}</a:t>
            </a:r>
          </a:p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={</a:t>
            </a:r>
            <a:r>
              <a:rPr lang="fr-FR" dirty="0" err="1"/>
              <a:t>expr</a:t>
            </a:r>
            <a:r>
              <a:rPr lang="fr-FR" dirty="0"/>
              <a:t>} 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046079-BEB2-A1A4-8DC7-F8796215260F}"/>
              </a:ext>
            </a:extLst>
          </p:cNvPr>
          <p:cNvSpPr txBox="1"/>
          <p:nvPr/>
        </p:nvSpPr>
        <p:spPr>
          <a:xfrm>
            <a:off x="5094350" y="2870329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cond</a:t>
            </a:r>
            <a:r>
              <a:rPr lang="fr-FR" dirty="0"/>
              <a:t> &amp;&amp; (&lt;&gt;  &lt;/&gt;) 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C85F51-2EEA-58D7-75F7-3427EB84973F}"/>
              </a:ext>
            </a:extLst>
          </p:cNvPr>
          <p:cNvSpPr txBox="1"/>
          <p:nvPr/>
        </p:nvSpPr>
        <p:spPr>
          <a:xfrm>
            <a:off x="5094350" y="3225818"/>
            <a:ext cx="339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items.map</a:t>
            </a:r>
            <a:r>
              <a:rPr lang="fr-FR" dirty="0"/>
              <a:t>(i =&gt; (&lt;&gt; {i} &lt;/&gt;) ) 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EB9A67D-60CB-320D-CEA9-FF90F9257BCC}"/>
              </a:ext>
            </a:extLst>
          </p:cNvPr>
          <p:cNvSpPr txBox="1"/>
          <p:nvPr/>
        </p:nvSpPr>
        <p:spPr>
          <a:xfrm>
            <a:off x="5110096" y="1670951"/>
            <a:ext cx="339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const</a:t>
            </a:r>
            <a:r>
              <a:rPr lang="fr-FR" dirty="0"/>
              <a:t> [x, </a:t>
            </a:r>
            <a:r>
              <a:rPr lang="fr-FR" dirty="0" err="1"/>
              <a:t>setX</a:t>
            </a:r>
            <a:r>
              <a:rPr lang="fr-FR" dirty="0"/>
              <a:t>] = </a:t>
            </a:r>
            <a:r>
              <a:rPr lang="fr-FR" dirty="0" err="1"/>
              <a:t>useState</a:t>
            </a:r>
            <a:r>
              <a:rPr lang="fr-FR" dirty="0"/>
              <a:t>()</a:t>
            </a:r>
          </a:p>
          <a:p>
            <a:r>
              <a:rPr lang="fr-FR" dirty="0"/>
              <a:t>return (&lt;&gt; </a:t>
            </a:r>
            <a:r>
              <a:rPr lang="fr-FR" dirty="0" err="1"/>
              <a:t>text</a:t>
            </a:r>
            <a:r>
              <a:rPr lang="fr-FR" dirty="0"/>
              <a:t> { </a:t>
            </a:r>
            <a:r>
              <a:rPr lang="fr-FR" dirty="0" err="1"/>
              <a:t>expr</a:t>
            </a:r>
            <a:r>
              <a:rPr lang="fr-FR" dirty="0"/>
              <a:t> } &lt;/&gt;)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A5874D-B386-F0AA-C45C-B824EF84BD0C}"/>
              </a:ext>
            </a:extLst>
          </p:cNvPr>
          <p:cNvSpPr txBox="1"/>
          <p:nvPr/>
        </p:nvSpPr>
        <p:spPr>
          <a:xfrm>
            <a:off x="5119770" y="4463070"/>
            <a:ext cx="3593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AppChild</a:t>
            </a:r>
            <a:r>
              <a:rPr lang="fr-FR" dirty="0"/>
              <a:t> </a:t>
            </a:r>
            <a:r>
              <a:rPr lang="fr-FR" dirty="0" err="1"/>
              <a:t>onX</a:t>
            </a:r>
            <a:r>
              <a:rPr lang="fr-FR" dirty="0"/>
              <a:t>="{ () =&gt; f() }"</a:t>
            </a:r>
          </a:p>
          <a:p>
            <a:r>
              <a:rPr lang="fr-FR" dirty="0"/>
              <a:t> on={</a:t>
            </a:r>
            <a:r>
              <a:rPr lang="fr-FR" dirty="0" err="1"/>
              <a:t>useCallback</a:t>
            </a:r>
            <a:r>
              <a:rPr lang="fr-FR" dirty="0"/>
              <a:t>((x)=&gt;f(</a:t>
            </a:r>
            <a:r>
              <a:rPr lang="fr-FR" dirty="0" err="1"/>
              <a:t>x,y</a:t>
            </a:r>
            <a:r>
              <a:rPr lang="fr-FR" dirty="0"/>
              <a:t>), [y])}&gt;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9485C0-1CBF-7376-D1D6-1E746C3CD7FD}"/>
              </a:ext>
            </a:extLst>
          </p:cNvPr>
          <p:cNvSpPr txBox="1"/>
          <p:nvPr/>
        </p:nvSpPr>
        <p:spPr>
          <a:xfrm>
            <a:off x="5110096" y="5109401"/>
            <a:ext cx="251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use </a:t>
            </a:r>
            <a:r>
              <a:rPr lang="fr-FR" dirty="0" err="1">
                <a:solidFill>
                  <a:srgbClr val="FF0000"/>
                </a:solidFill>
              </a:rPr>
              <a:t>Mobx</a:t>
            </a:r>
            <a:r>
              <a:rPr lang="fr-FR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4E075A-8BFB-6826-8C5A-A9A4E635C0A5}"/>
              </a:ext>
            </a:extLst>
          </p:cNvPr>
          <p:cNvSpPr txBox="1"/>
          <p:nvPr/>
        </p:nvSpPr>
        <p:spPr>
          <a:xfrm>
            <a:off x="5121729" y="5695405"/>
            <a:ext cx="311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use </a:t>
            </a:r>
            <a:r>
              <a:rPr lang="fr-FR" dirty="0" err="1">
                <a:solidFill>
                  <a:srgbClr val="FF0000"/>
                </a:solidFill>
              </a:rPr>
              <a:t>react</a:t>
            </a:r>
            <a:r>
              <a:rPr lang="fr-FR" dirty="0">
                <a:solidFill>
                  <a:srgbClr val="FF0000"/>
                </a:solidFill>
              </a:rPr>
              <a:t>-router?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CC72CC-ECBE-1BB6-2490-C2679ED31F2D}"/>
              </a:ext>
            </a:extLst>
          </p:cNvPr>
          <p:cNvSpPr txBox="1"/>
          <p:nvPr/>
        </p:nvSpPr>
        <p:spPr>
          <a:xfrm>
            <a:off x="5127101" y="6237105"/>
            <a:ext cx="2848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NOT NATIVE.. do </a:t>
            </a:r>
            <a:r>
              <a:rPr lang="fr-FR" dirty="0" err="1">
                <a:solidFill>
                  <a:srgbClr val="FF0000"/>
                </a:solidFill>
              </a:rPr>
              <a:t>it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yourself</a:t>
            </a:r>
            <a:r>
              <a:rPr lang="fr-FR" dirty="0">
                <a:solidFill>
                  <a:srgbClr val="FF0000"/>
                </a:solidFill>
              </a:rPr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4067595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9891C-CCD0-4393-8A25-84BC16BD8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0DC1-7A1F-95A3-A275-68992876E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6"/>
            <a:ext cx="10515600" cy="716039"/>
          </a:xfrm>
        </p:spPr>
        <p:txBody>
          <a:bodyPr/>
          <a:lstStyle/>
          <a:p>
            <a:pPr algn="ctr"/>
            <a:r>
              <a:rPr lang="fr-FR" dirty="0"/>
              <a:t>2 new langages mix of JS + HTML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2C231-525C-57E9-7E33-B0579B1A6095}"/>
              </a:ext>
            </a:extLst>
          </p:cNvPr>
          <p:cNvSpPr txBox="1"/>
          <p:nvPr/>
        </p:nvSpPr>
        <p:spPr>
          <a:xfrm>
            <a:off x="1923222" y="1914033"/>
            <a:ext cx="933781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TSX = extension of TS (</a:t>
            </a:r>
            <a:r>
              <a:rPr lang="fr-FR" sz="2800" dirty="0" err="1"/>
              <a:t>Typescript</a:t>
            </a:r>
            <a:r>
              <a:rPr lang="fr-FR" sz="2800" dirty="0"/>
              <a:t>) </a:t>
            </a:r>
            <a:r>
              <a:rPr lang="fr-FR" sz="2800" dirty="0" err="1"/>
              <a:t>containing</a:t>
            </a:r>
            <a:r>
              <a:rPr lang="fr-FR" sz="2800" dirty="0"/>
              <a:t> Html</a:t>
            </a:r>
            <a:br>
              <a:rPr lang="fr-FR" sz="2800" dirty="0"/>
            </a:br>
            <a:r>
              <a:rPr lang="fr-FR" sz="2800" dirty="0"/>
              <a:t>JSX = extension to JS (Javascript) </a:t>
            </a:r>
            <a:r>
              <a:rPr lang="fr-FR" sz="2800" dirty="0" err="1"/>
              <a:t>containing</a:t>
            </a:r>
            <a:r>
              <a:rPr lang="fr-FR" sz="2800" dirty="0"/>
              <a:t> Html</a:t>
            </a:r>
          </a:p>
          <a:p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JSX </a:t>
            </a:r>
            <a:r>
              <a:rPr lang="fr-FR" sz="2800" dirty="0" err="1"/>
              <a:t>is</a:t>
            </a:r>
            <a:r>
              <a:rPr lang="fr-FR" sz="2800" dirty="0"/>
              <a:t> javascript </a:t>
            </a:r>
            <a:r>
              <a:rPr lang="fr-FR" sz="2800" dirty="0" err="1"/>
              <a:t>that</a:t>
            </a:r>
            <a:r>
              <a:rPr lang="fr-FR" sz="2800" dirty="0"/>
              <a:t> </a:t>
            </a:r>
            <a:r>
              <a:rPr lang="fr-FR" sz="2800" dirty="0" err="1"/>
              <a:t>contains</a:t>
            </a:r>
            <a:r>
              <a:rPr lang="fr-FR" sz="2800" dirty="0"/>
              <a:t> HTML &lt;&gt;  ... &lt;/&gt;</a:t>
            </a:r>
          </a:p>
          <a:p>
            <a:r>
              <a:rPr lang="fr-FR" sz="2800" dirty="0"/>
              <a:t>    and </a:t>
            </a:r>
            <a:r>
              <a:rPr lang="fr-FR" sz="2800" dirty="0" err="1"/>
              <a:t>nested</a:t>
            </a:r>
            <a:r>
              <a:rPr lang="fr-FR" sz="2800" dirty="0"/>
              <a:t> HTML can </a:t>
            </a:r>
            <a:r>
              <a:rPr lang="fr-FR" sz="2800" dirty="0" err="1"/>
              <a:t>contains</a:t>
            </a:r>
            <a:r>
              <a:rPr lang="fr-FR" sz="2800" dirty="0"/>
              <a:t>  &lt;&gt;{ javascript}&lt;&gt; !!</a:t>
            </a:r>
          </a:p>
          <a:p>
            <a:r>
              <a:rPr lang="fr-FR" sz="2800" dirty="0"/>
              <a:t>          ...</a:t>
            </a:r>
            <a:r>
              <a:rPr lang="fr-FR" sz="2800" dirty="0" err="1"/>
              <a:t>which</a:t>
            </a:r>
            <a:r>
              <a:rPr lang="fr-FR" sz="2800" dirty="0"/>
              <a:t> can </a:t>
            </a:r>
            <a:r>
              <a:rPr lang="fr-FR" sz="2800" dirty="0" err="1"/>
              <a:t>contains</a:t>
            </a:r>
            <a:r>
              <a:rPr lang="fr-FR" sz="2800" dirty="0"/>
              <a:t> </a:t>
            </a:r>
            <a:r>
              <a:rPr lang="fr-FR" sz="2800" dirty="0" err="1"/>
              <a:t>sub-nested</a:t>
            </a:r>
            <a:r>
              <a:rPr lang="fr-FR" sz="2800" dirty="0"/>
              <a:t> Html {&lt;&gt; .. &lt;/&gt;}</a:t>
            </a:r>
          </a:p>
          <a:p>
            <a:r>
              <a:rPr lang="fr-FR" sz="2800" dirty="0"/>
              <a:t>                    ... </a:t>
            </a:r>
            <a:r>
              <a:rPr lang="fr-FR" sz="2800" dirty="0" err="1"/>
              <a:t>wich</a:t>
            </a:r>
            <a:r>
              <a:rPr lang="fr-FR" sz="2800" dirty="0"/>
              <a:t> can </a:t>
            </a:r>
            <a:r>
              <a:rPr lang="fr-FR" sz="2800" dirty="0" err="1"/>
              <a:t>contain</a:t>
            </a:r>
            <a:r>
              <a:rPr lang="fr-FR" sz="2800" dirty="0"/>
              <a:t> </a:t>
            </a:r>
            <a:r>
              <a:rPr lang="fr-FR" sz="2800" dirty="0" err="1"/>
              <a:t>Js</a:t>
            </a:r>
            <a:r>
              <a:rPr lang="fr-FR" sz="2800" dirty="0"/>
              <a:t>: &lt;&gt;{ </a:t>
            </a:r>
            <a:r>
              <a:rPr lang="fr-FR" sz="2800" dirty="0" err="1"/>
              <a:t>js</a:t>
            </a:r>
            <a:r>
              <a:rPr lang="fr-FR" sz="2800" dirty="0"/>
              <a:t>.. &lt;&gt; { </a:t>
            </a:r>
            <a:r>
              <a:rPr lang="fr-FR" sz="2800" dirty="0" err="1"/>
              <a:t>js</a:t>
            </a:r>
            <a:r>
              <a:rPr lang="fr-FR" sz="2800" dirty="0"/>
              <a:t> } &lt;/&gt; ...} &lt;/&gt;</a:t>
            </a:r>
          </a:p>
          <a:p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21464594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8840C-28D5-8E11-CDEC-6B178241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PROs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6B434B-B3B2-D0F8-8AB3-E5EDAD131B1D}"/>
              </a:ext>
            </a:extLst>
          </p:cNvPr>
          <p:cNvSpPr txBox="1"/>
          <p:nvPr/>
        </p:nvSpPr>
        <p:spPr>
          <a:xfrm>
            <a:off x="2240038" y="2871782"/>
            <a:ext cx="941977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 err="1"/>
              <a:t>React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very</a:t>
            </a:r>
            <a:r>
              <a:rPr lang="fr-FR" sz="2000" dirty="0"/>
              <a:t> fashion </a:t>
            </a:r>
            <a:r>
              <a:rPr lang="fr-FR" sz="2000" dirty="0" err="1"/>
              <a:t>since</a:t>
            </a:r>
            <a:r>
              <a:rPr lang="fr-FR" sz="2000" dirty="0"/>
              <a:t> ~4 </a:t>
            </a:r>
            <a:r>
              <a:rPr lang="fr-FR" sz="2000" dirty="0" err="1"/>
              <a:t>years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Used</a:t>
            </a:r>
            <a:r>
              <a:rPr lang="fr-FR" sz="2000" dirty="0"/>
              <a:t> in lot of </a:t>
            </a:r>
            <a:r>
              <a:rPr lang="fr-FR" sz="2000" dirty="0" err="1"/>
              <a:t>companies</a:t>
            </a:r>
            <a:r>
              <a:rPr lang="fr-FR" sz="2000" dirty="0"/>
              <a:t> and Open-Source </a:t>
            </a:r>
            <a:r>
              <a:rPr lang="fr-FR" sz="2000" dirty="0" err="1"/>
              <a:t>Projects</a:t>
            </a:r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becoming</a:t>
            </a:r>
            <a:r>
              <a:rPr lang="fr-FR" sz="2000" dirty="0"/>
              <a:t> a de-facto standard, </a:t>
            </a:r>
            <a:r>
              <a:rPr lang="fr-FR" sz="2000" dirty="0" err="1"/>
              <a:t>among</a:t>
            </a:r>
            <a:r>
              <a:rPr lang="fr-FR" sz="2000" dirty="0"/>
              <a:t> the top 3 </a:t>
            </a:r>
            <a:r>
              <a:rPr lang="fr-FR" sz="2000" dirty="0" err="1"/>
              <a:t>frameworks</a:t>
            </a:r>
            <a:r>
              <a:rPr lang="fr-FR" sz="2000" dirty="0"/>
              <a:t>: </a:t>
            </a:r>
            <a:r>
              <a:rPr lang="fr-FR" sz="2000" dirty="0" err="1"/>
              <a:t>React</a:t>
            </a:r>
            <a:r>
              <a:rPr lang="fr-FR" sz="2000" dirty="0"/>
              <a:t>, </a:t>
            </a:r>
            <a:r>
              <a:rPr lang="fr-FR" sz="2000" dirty="0" err="1"/>
              <a:t>Angular</a:t>
            </a:r>
            <a:r>
              <a:rPr lang="fr-FR" sz="2000" dirty="0"/>
              <a:t>, </a:t>
            </a:r>
            <a:r>
              <a:rPr lang="fr-FR" sz="2000" dirty="0" err="1"/>
              <a:t>Vue.Js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6344403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C14-C613-11E4-B883-C72BC9743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381"/>
            <a:ext cx="10515600" cy="977295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PROS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65E34-A531-E13F-2481-D42EB5D1A4C9}"/>
              </a:ext>
            </a:extLst>
          </p:cNvPr>
          <p:cNvSpPr txBox="1"/>
          <p:nvPr/>
        </p:nvSpPr>
        <p:spPr>
          <a:xfrm>
            <a:off x="2070706" y="1543352"/>
            <a:ext cx="896495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 err="1"/>
              <a:t>Simplistic</a:t>
            </a:r>
            <a:r>
              <a:rPr lang="fr-FR" dirty="0"/>
              <a:t> </a:t>
            </a:r>
            <a:r>
              <a:rPr lang="fr-FR" dirty="0" err="1"/>
              <a:t>things</a:t>
            </a:r>
            <a:r>
              <a:rPr lang="fr-FR" dirty="0"/>
              <a:t> (no binding, no state) are possible in a simple </a:t>
            </a:r>
            <a:r>
              <a:rPr lang="fr-FR" dirty="0" err="1"/>
              <a:t>way</a:t>
            </a:r>
            <a:r>
              <a:rPr lang="fr-FR" dirty="0"/>
              <a:t> in </a:t>
            </a:r>
            <a:r>
              <a:rPr lang="fr-FR" dirty="0" err="1"/>
              <a:t>React</a:t>
            </a:r>
            <a:endParaRPr lang="fr-FR" dirty="0"/>
          </a:p>
          <a:p>
            <a:endParaRPr lang="fr-FR" dirty="0"/>
          </a:p>
          <a:p>
            <a:r>
              <a:rPr lang="fr-FR" dirty="0"/>
              <a:t>Very </a:t>
            </a:r>
            <a:r>
              <a:rPr lang="fr-FR" dirty="0" err="1"/>
              <a:t>easy</a:t>
            </a:r>
            <a:r>
              <a:rPr lang="fr-FR" dirty="0"/>
              <a:t> to call </a:t>
            </a:r>
            <a:r>
              <a:rPr lang="fr-FR" dirty="0" err="1"/>
              <a:t>stateless</a:t>
            </a:r>
            <a:r>
              <a:rPr lang="fr-FR" dirty="0"/>
              <a:t> </a:t>
            </a:r>
            <a:r>
              <a:rPr lang="fr-FR" dirty="0" err="1"/>
              <a:t>sub</a:t>
            </a:r>
            <a:r>
              <a:rPr lang="fr-FR" dirty="0"/>
              <a:t> components, as Pure </a:t>
            </a:r>
            <a:r>
              <a:rPr lang="fr-FR" dirty="0" err="1"/>
              <a:t>functions</a:t>
            </a:r>
            <a:r>
              <a:rPr lang="fr-FR" dirty="0"/>
              <a:t>.</a:t>
            </a:r>
          </a:p>
          <a:p>
            <a:r>
              <a:rPr lang="fr-FR" dirty="0" err="1"/>
              <a:t>React</a:t>
            </a:r>
            <a:r>
              <a:rPr lang="fr-FR" dirty="0"/>
              <a:t> forces </a:t>
            </a:r>
            <a:r>
              <a:rPr lang="fr-FR" dirty="0" err="1"/>
              <a:t>you</a:t>
            </a:r>
            <a:r>
              <a:rPr lang="fr-FR" dirty="0"/>
              <a:t> to use "pure" </a:t>
            </a:r>
            <a:r>
              <a:rPr lang="fr-FR" dirty="0" err="1"/>
              <a:t>function</a:t>
            </a:r>
            <a:r>
              <a:rPr lang="fr-FR" dirty="0"/>
              <a:t>,  </a:t>
            </a:r>
            <a:r>
              <a:rPr lang="fr-FR" dirty="0" err="1"/>
              <a:t>with</a:t>
            </a:r>
            <a:r>
              <a:rPr lang="fr-FR" dirty="0"/>
              <a:t> exceptions to "</a:t>
            </a:r>
            <a:r>
              <a:rPr lang="fr-FR" dirty="0" err="1"/>
              <a:t>purity</a:t>
            </a:r>
            <a:r>
              <a:rPr lang="fr-FR" dirty="0"/>
              <a:t>"</a:t>
            </a:r>
          </a:p>
          <a:p>
            <a:endParaRPr lang="fr-FR" dirty="0"/>
          </a:p>
          <a:p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favors</a:t>
            </a:r>
            <a:r>
              <a:rPr lang="fr-FR" dirty="0"/>
              <a:t> a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, and encourage </a:t>
            </a:r>
            <a:r>
              <a:rPr lang="fr-FR" dirty="0" err="1"/>
              <a:t>creating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smalll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components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TSX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compacting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the HTML and the TS/JS in the </a:t>
            </a:r>
            <a:r>
              <a:rPr lang="fr-FR" dirty="0" err="1"/>
              <a:t>same</a:t>
            </a:r>
            <a:r>
              <a:rPr lang="fr-FR" dirty="0"/>
              <a:t> location (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 PROS or a CONS?)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849273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8DF36-0CAD-E0D2-A575-90FA02890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D925E-494F-21E9-A02D-F1F4CBDA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33"/>
            <a:ext cx="10515600" cy="1224038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PROS  (or CONS ?)</a:t>
            </a:r>
            <a:br>
              <a:rPr lang="fr-FR" dirty="0"/>
            </a:br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Minimalist</a:t>
            </a:r>
            <a:r>
              <a:rPr lang="fr-FR" dirty="0"/>
              <a:t> : </a:t>
            </a:r>
            <a:r>
              <a:rPr lang="fr-FR" dirty="0" err="1"/>
              <a:t>only</a:t>
            </a:r>
            <a:r>
              <a:rPr lang="fr-FR" dirty="0"/>
              <a:t> Rendering DOM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52C72B-93EA-CDB4-0ABF-FF472CD14E5D}"/>
              </a:ext>
            </a:extLst>
          </p:cNvPr>
          <p:cNvSpPr txBox="1"/>
          <p:nvPr/>
        </p:nvSpPr>
        <p:spPr>
          <a:xfrm>
            <a:off x="2438400" y="2409371"/>
            <a:ext cx="75781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React</a:t>
            </a:r>
            <a:r>
              <a:rPr lang="fr-FR" dirty="0"/>
              <a:t>  "looks"  SIMPLER 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, 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almost</a:t>
            </a:r>
            <a:r>
              <a:rPr lang="fr-FR" dirty="0"/>
              <a:t> NOTHING in </a:t>
            </a:r>
            <a:r>
              <a:rPr lang="fr-FR" dirty="0" err="1"/>
              <a:t>it</a:t>
            </a:r>
            <a:r>
              <a:rPr lang="fr-FR" dirty="0"/>
              <a:t> !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DOM rendering </a:t>
            </a:r>
            <a:r>
              <a:rPr lang="fr-FR" dirty="0" err="1"/>
              <a:t>template</a:t>
            </a:r>
            <a:r>
              <a:rPr lang="fr-FR" dirty="0"/>
              <a:t> engine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SMALL </a:t>
            </a:r>
            <a:r>
              <a:rPr lang="fr-FR" dirty="0" err="1"/>
              <a:t>subset</a:t>
            </a:r>
            <a:r>
              <a:rPr lang="fr-FR" dirty="0"/>
              <a:t> of </a:t>
            </a:r>
            <a:r>
              <a:rPr lang="fr-FR" dirty="0" err="1"/>
              <a:t>Angular</a:t>
            </a:r>
            <a:r>
              <a:rPr lang="fr-FR" dirty="0"/>
              <a:t>:  "{{ </a:t>
            </a:r>
            <a:r>
              <a:rPr lang="fr-FR" dirty="0" err="1"/>
              <a:t>exr</a:t>
            </a:r>
            <a:r>
              <a:rPr lang="fr-FR" dirty="0"/>
              <a:t> }}" ,  [</a:t>
            </a:r>
            <a:r>
              <a:rPr lang="fr-FR" dirty="0" err="1"/>
              <a:t>field</a:t>
            </a:r>
            <a:r>
              <a:rPr lang="fr-FR" dirty="0"/>
              <a:t>]="",  (</a:t>
            </a:r>
            <a:r>
              <a:rPr lang="fr-FR" dirty="0" err="1"/>
              <a:t>event</a:t>
            </a:r>
            <a:r>
              <a:rPr lang="fr-FR" dirty="0"/>
              <a:t>)=""</a:t>
            </a:r>
          </a:p>
          <a:p>
            <a:endParaRPr lang="fr-FR" dirty="0"/>
          </a:p>
          <a:p>
            <a:r>
              <a:rPr lang="fr-FR" dirty="0"/>
              <a:t>major </a:t>
            </a:r>
            <a:r>
              <a:rPr lang="fr-FR" dirty="0" err="1"/>
              <a:t>features</a:t>
            </a:r>
            <a:r>
              <a:rPr lang="fr-FR" dirty="0"/>
              <a:t> relies on TSX/JSX  for   html  &lt;-&gt;  {JavaScript}  </a:t>
            </a:r>
            <a:r>
              <a:rPr lang="fr-FR" dirty="0" err="1"/>
              <a:t>interleaving</a:t>
            </a:r>
            <a:endParaRPr lang="fr-FR" dirty="0"/>
          </a:p>
          <a:p>
            <a:r>
              <a:rPr lang="fr-FR" dirty="0"/>
              <a:t>and passing </a:t>
            </a:r>
            <a:r>
              <a:rPr lang="fr-FR" dirty="0" err="1"/>
              <a:t>parameters</a:t>
            </a:r>
            <a:r>
              <a:rPr lang="fr-FR" dirty="0"/>
              <a:t> in JS/TS </a:t>
            </a:r>
            <a:r>
              <a:rPr lang="fr-FR" dirty="0" err="1"/>
              <a:t>functions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86036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655B-4E0E-FF59-1D09-8421D3DD1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403049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CONS : no class </a:t>
            </a:r>
            <a:br>
              <a:rPr lang="fr-FR" dirty="0"/>
            </a:br>
            <a:r>
              <a:rPr lang="fr-FR" dirty="0" err="1"/>
              <a:t>going</a:t>
            </a:r>
            <a:r>
              <a:rPr lang="fr-FR" dirty="0"/>
              <a:t> </a:t>
            </a:r>
            <a:r>
              <a:rPr lang="fr-FR" dirty="0" err="1"/>
              <a:t>away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W3c </a:t>
            </a:r>
            <a:r>
              <a:rPr lang="fr-FR" dirty="0" err="1"/>
              <a:t>CustomElement</a:t>
            </a:r>
            <a:r>
              <a:rPr lang="fr-FR" dirty="0"/>
              <a:t> Standard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A2365-4925-228C-F6A1-24DF0966D4AC}"/>
              </a:ext>
            </a:extLst>
          </p:cNvPr>
          <p:cNvSpPr txBox="1"/>
          <p:nvPr/>
        </p:nvSpPr>
        <p:spPr>
          <a:xfrm>
            <a:off x="1654628" y="2204126"/>
            <a:ext cx="1018902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The Hook "</a:t>
            </a:r>
            <a:r>
              <a:rPr lang="fr-FR" sz="2000" dirty="0" err="1"/>
              <a:t>functionalities</a:t>
            </a:r>
            <a:r>
              <a:rPr lang="fr-FR" sz="2000" dirty="0"/>
              <a:t>" in </a:t>
            </a:r>
            <a:r>
              <a:rPr lang="fr-FR" sz="2000" dirty="0" err="1"/>
              <a:t>React</a:t>
            </a:r>
            <a:r>
              <a:rPr lang="fr-FR" sz="2000" dirty="0"/>
              <a:t> are </a:t>
            </a:r>
            <a:r>
              <a:rPr lang="fr-FR" sz="2000" dirty="0" err="1"/>
              <a:t>very</a:t>
            </a:r>
            <a:r>
              <a:rPr lang="fr-FR" sz="2000" dirty="0"/>
              <a:t> </a:t>
            </a:r>
            <a:r>
              <a:rPr lang="fr-FR" sz="2000" dirty="0" err="1"/>
              <a:t>tricky</a:t>
            </a:r>
            <a:r>
              <a:rPr lang="fr-FR" sz="2000" dirty="0"/>
              <a:t> / </a:t>
            </a:r>
            <a:r>
              <a:rPr lang="fr-FR" sz="2000" dirty="0" err="1"/>
              <a:t>difficult</a:t>
            </a:r>
            <a:r>
              <a:rPr lang="fr-FR" sz="2000" dirty="0"/>
              <a:t> to </a:t>
            </a:r>
            <a:r>
              <a:rPr lang="fr-FR" sz="2000" dirty="0" err="1"/>
              <a:t>understand</a:t>
            </a:r>
            <a:r>
              <a:rPr lang="fr-FR" sz="2000" dirty="0"/>
              <a:t>.</a:t>
            </a:r>
          </a:p>
          <a:p>
            <a:r>
              <a:rPr lang="fr-FR" sz="2000" dirty="0"/>
              <a:t>Example: </a:t>
            </a:r>
            <a:r>
              <a:rPr lang="fr-FR" sz="2000" dirty="0" err="1"/>
              <a:t>useState</a:t>
            </a:r>
            <a:r>
              <a:rPr lang="fr-FR" sz="2000" dirty="0"/>
              <a:t>(), </a:t>
            </a:r>
            <a:r>
              <a:rPr lang="fr-FR" sz="2000" dirty="0" err="1"/>
              <a:t>useEffect</a:t>
            </a:r>
            <a:r>
              <a:rPr lang="fr-FR" sz="2000" dirty="0"/>
              <a:t>(), </a:t>
            </a:r>
            <a:r>
              <a:rPr lang="fr-FR" sz="2000" dirty="0" err="1"/>
              <a:t>useCallback</a:t>
            </a:r>
            <a:r>
              <a:rPr lang="fr-FR" sz="2000" dirty="0"/>
              <a:t>() ...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They</a:t>
            </a:r>
            <a:r>
              <a:rPr lang="fr-FR" sz="2000" dirty="0"/>
              <a:t> are conter intuitives, and </a:t>
            </a:r>
            <a:r>
              <a:rPr lang="fr-FR" sz="2000" dirty="0" err="1"/>
              <a:t>need</a:t>
            </a:r>
            <a:r>
              <a:rPr lang="fr-FR" sz="2000" dirty="0"/>
              <a:t> HUGE documentation/training to master </a:t>
            </a:r>
            <a:r>
              <a:rPr lang="fr-FR" sz="2000" dirty="0" err="1"/>
              <a:t>strange</a:t>
            </a:r>
            <a:r>
              <a:rPr lang="fr-FR" sz="2000" dirty="0"/>
              <a:t> </a:t>
            </a:r>
            <a:r>
              <a:rPr lang="fr-FR" sz="2000" dirty="0" err="1"/>
              <a:t>effects</a:t>
            </a:r>
            <a:endParaRPr lang="fr-FR" sz="2000" dirty="0"/>
          </a:p>
          <a:p>
            <a:r>
              <a:rPr lang="fr-FR" sz="2000" dirty="0" err="1"/>
              <a:t>compared</a:t>
            </a:r>
            <a:r>
              <a:rPr lang="fr-FR" sz="2000" dirty="0"/>
              <a:t> to the </a:t>
            </a:r>
            <a:r>
              <a:rPr lang="fr-FR" sz="2000" dirty="0" err="1"/>
              <a:t>very</a:t>
            </a:r>
            <a:r>
              <a:rPr lang="fr-FR" sz="2000" dirty="0"/>
              <a:t> SMALL </a:t>
            </a:r>
            <a:r>
              <a:rPr lang="fr-FR" sz="2000" dirty="0" err="1"/>
              <a:t>features</a:t>
            </a:r>
            <a:r>
              <a:rPr lang="fr-FR" sz="2000" dirty="0"/>
              <a:t> </a:t>
            </a:r>
            <a:r>
              <a:rPr lang="fr-FR" sz="2000" dirty="0" err="1"/>
              <a:t>they</a:t>
            </a:r>
            <a:r>
              <a:rPr lang="fr-FR" sz="2000" dirty="0"/>
              <a:t> </a:t>
            </a:r>
            <a:r>
              <a:rPr lang="fr-FR" sz="2000" dirty="0" err="1"/>
              <a:t>provide</a:t>
            </a:r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React</a:t>
            </a:r>
            <a:r>
              <a:rPr lang="fr-FR" sz="2000" dirty="0"/>
              <a:t> </a:t>
            </a:r>
            <a:r>
              <a:rPr lang="fr-FR" sz="2000" dirty="0" err="1"/>
              <a:t>used</a:t>
            </a:r>
            <a:r>
              <a:rPr lang="fr-FR" sz="2000" dirty="0"/>
              <a:t> to have classes, but </a:t>
            </a:r>
            <a:r>
              <a:rPr lang="fr-FR" sz="2000" dirty="0" err="1"/>
              <a:t>now</a:t>
            </a:r>
            <a:r>
              <a:rPr lang="fr-FR" sz="2000" dirty="0"/>
              <a:t> </a:t>
            </a:r>
            <a:r>
              <a:rPr lang="fr-FR" sz="2000" dirty="0" err="1"/>
              <a:t>legacy</a:t>
            </a:r>
            <a:r>
              <a:rPr lang="fr-FR" sz="2000" dirty="0"/>
              <a:t> !?</a:t>
            </a:r>
          </a:p>
          <a:p>
            <a:r>
              <a:rPr lang="fr-FR" sz="2000" dirty="0"/>
              <a:t>... </a:t>
            </a:r>
            <a:r>
              <a:rPr lang="fr-FR" sz="2000" dirty="0" err="1"/>
              <a:t>going</a:t>
            </a:r>
            <a:r>
              <a:rPr lang="fr-FR" sz="2000" dirty="0"/>
              <a:t> </a:t>
            </a:r>
            <a:r>
              <a:rPr lang="fr-FR" sz="2000" dirty="0" err="1"/>
              <a:t>away</a:t>
            </a:r>
            <a:r>
              <a:rPr lang="fr-FR" sz="2000" dirty="0"/>
              <a:t> </a:t>
            </a:r>
            <a:r>
              <a:rPr lang="fr-FR" sz="2000" dirty="0" err="1"/>
              <a:t>from</a:t>
            </a:r>
            <a:r>
              <a:rPr lang="fr-FR" sz="2000" dirty="0"/>
              <a:t> Standard W3C </a:t>
            </a:r>
            <a:r>
              <a:rPr lang="fr-FR" sz="2000" dirty="0" err="1"/>
              <a:t>Specification</a:t>
            </a:r>
            <a:r>
              <a:rPr lang="fr-FR" sz="2000" dirty="0"/>
              <a:t> of "Custom </a:t>
            </a:r>
            <a:r>
              <a:rPr lang="fr-FR" sz="2000" dirty="0" err="1"/>
              <a:t>Element</a:t>
            </a:r>
            <a:r>
              <a:rPr lang="fr-FR" sz="2000" dirty="0"/>
              <a:t>" as classes</a:t>
            </a:r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73283817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CE289-57C5-27F1-7D11-826689608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01486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CONS : Rendering </a:t>
            </a:r>
            <a:r>
              <a:rPr lang="fr-FR" dirty="0" err="1"/>
              <a:t>with</a:t>
            </a:r>
            <a:r>
              <a:rPr lang="fr-FR" dirty="0"/>
              <a:t> Virtual DOM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418A9-54E5-1C59-ACE4-E263F105B4D3}"/>
              </a:ext>
            </a:extLst>
          </p:cNvPr>
          <p:cNvSpPr txBox="1"/>
          <p:nvPr/>
        </p:nvSpPr>
        <p:spPr>
          <a:xfrm>
            <a:off x="1799772" y="2090972"/>
            <a:ext cx="978746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/>
              <a:t>React</a:t>
            </a:r>
            <a:r>
              <a:rPr lang="fr-FR" sz="2400" dirty="0"/>
              <a:t> = </a:t>
            </a:r>
            <a:r>
              <a:rPr lang="fr-FR" sz="2400" dirty="0" err="1"/>
              <a:t>Only</a:t>
            </a:r>
            <a:r>
              <a:rPr lang="fr-FR" sz="2400" dirty="0"/>
              <a:t> a "rendering" engine, </a:t>
            </a:r>
            <a:r>
              <a:rPr lang="fr-FR" sz="2400" dirty="0" err="1"/>
              <a:t>using</a:t>
            </a:r>
            <a:r>
              <a:rPr lang="fr-FR" sz="2400" dirty="0"/>
              <a:t> a Virtual DOM   </a:t>
            </a:r>
          </a:p>
          <a:p>
            <a:r>
              <a:rPr lang="fr-FR" sz="2400" dirty="0"/>
              <a:t>   </a:t>
            </a:r>
            <a:r>
              <a:rPr lang="fr-FR" sz="2400" dirty="0" err="1"/>
              <a:t>very</a:t>
            </a:r>
            <a:r>
              <a:rPr lang="fr-FR" sz="2400" dirty="0"/>
              <a:t> </a:t>
            </a:r>
            <a:r>
              <a:rPr lang="fr-FR" sz="2400" dirty="0" err="1"/>
              <a:t>bad</a:t>
            </a:r>
            <a:r>
              <a:rPr lang="fr-FR" sz="2400" dirty="0"/>
              <a:t> for memory performances :    </a:t>
            </a:r>
            <a:r>
              <a:rPr lang="fr-FR" sz="2400" dirty="0" err="1"/>
              <a:t>everything</a:t>
            </a:r>
            <a:r>
              <a:rPr lang="fr-FR" sz="2400" dirty="0"/>
              <a:t> x2 for memory</a:t>
            </a:r>
          </a:p>
          <a:p>
            <a:endParaRPr lang="fr-FR" sz="2400" dirty="0"/>
          </a:p>
          <a:p>
            <a:r>
              <a:rPr lang="fr-FR" sz="2400" dirty="0"/>
              <a:t>Once </a:t>
            </a:r>
            <a:r>
              <a:rPr lang="fr-FR" sz="2400" dirty="0" err="1"/>
              <a:t>upon</a:t>
            </a:r>
            <a:r>
              <a:rPr lang="fr-FR" sz="2400" dirty="0"/>
              <a:t> a time, It </a:t>
            </a:r>
            <a:r>
              <a:rPr lang="fr-FR" sz="2400" dirty="0" err="1"/>
              <a:t>used</a:t>
            </a:r>
            <a:r>
              <a:rPr lang="fr-FR" sz="2400" dirty="0"/>
              <a:t> to </a:t>
            </a:r>
            <a:r>
              <a:rPr lang="fr-FR" sz="2400" dirty="0" err="1"/>
              <a:t>be</a:t>
            </a:r>
            <a:r>
              <a:rPr lang="fr-FR" sz="2400" dirty="0"/>
              <a:t> "good" to have Virtual DOM </a:t>
            </a:r>
          </a:p>
          <a:p>
            <a:r>
              <a:rPr lang="fr-FR" sz="2400" dirty="0"/>
              <a:t>  </a:t>
            </a:r>
            <a:r>
              <a:rPr lang="fr-FR" sz="2400" dirty="0" err="1"/>
              <a:t>because</a:t>
            </a:r>
            <a:r>
              <a:rPr lang="fr-FR" sz="2400" dirty="0"/>
              <a:t> Microsoft Internet Explorer DOM </a:t>
            </a:r>
            <a:r>
              <a:rPr lang="fr-FR" sz="2400" dirty="0" err="1"/>
              <a:t>was</a:t>
            </a:r>
            <a:r>
              <a:rPr lang="fr-FR" sz="2400" dirty="0"/>
              <a:t> </a:t>
            </a:r>
            <a:r>
              <a:rPr lang="fr-FR" sz="2400" dirty="0" err="1"/>
              <a:t>so</a:t>
            </a:r>
            <a:r>
              <a:rPr lang="fr-FR" sz="2400" dirty="0"/>
              <a:t> </a:t>
            </a:r>
            <a:r>
              <a:rPr lang="fr-FR" sz="2400" dirty="0" err="1"/>
              <a:t>bad</a:t>
            </a:r>
            <a:r>
              <a:rPr lang="fr-FR" sz="2400" dirty="0"/>
              <a:t>.   </a:t>
            </a:r>
            <a:r>
              <a:rPr lang="fr-FR" sz="2400" dirty="0" err="1"/>
              <a:t>now</a:t>
            </a:r>
            <a:r>
              <a:rPr lang="fr-FR" sz="2400" dirty="0"/>
              <a:t> </a:t>
            </a:r>
            <a:r>
              <a:rPr lang="fr-FR" sz="2400" dirty="0" err="1"/>
              <a:t>useless</a:t>
            </a:r>
            <a:r>
              <a:rPr lang="fr-FR" sz="2400" dirty="0"/>
              <a:t>.</a:t>
            </a:r>
          </a:p>
          <a:p>
            <a:endParaRPr lang="fr-FR" sz="2400" dirty="0"/>
          </a:p>
          <a:p>
            <a:r>
              <a:rPr lang="fr-FR" sz="2400" dirty="0"/>
              <a:t>Example of </a:t>
            </a:r>
            <a:r>
              <a:rPr lang="fr-FR" sz="2400" dirty="0" err="1"/>
              <a:t>lighter</a:t>
            </a:r>
            <a:r>
              <a:rPr lang="fr-FR" sz="2400" dirty="0"/>
              <a:t>/modern alternatives:  Solid.JS, Svelte, Vue.js</a:t>
            </a:r>
          </a:p>
          <a:p>
            <a:r>
              <a:rPr lang="fr-FR" sz="2400" dirty="0"/>
              <a:t>Solid.JS = </a:t>
            </a:r>
            <a:r>
              <a:rPr lang="fr-FR" sz="2400" dirty="0" err="1"/>
              <a:t>very</a:t>
            </a:r>
            <a:r>
              <a:rPr lang="fr-FR" sz="2400" dirty="0"/>
              <a:t> </a:t>
            </a:r>
            <a:r>
              <a:rPr lang="fr-FR" sz="2400" dirty="0" err="1"/>
              <a:t>similar</a:t>
            </a:r>
            <a:r>
              <a:rPr lang="fr-FR" sz="2400" dirty="0"/>
              <a:t> to </a:t>
            </a:r>
            <a:r>
              <a:rPr lang="fr-FR" sz="2400" dirty="0" err="1"/>
              <a:t>React</a:t>
            </a:r>
            <a:r>
              <a:rPr lang="fr-FR" sz="2400" dirty="0"/>
              <a:t> TSX, but NO Virtual DOM... </a:t>
            </a:r>
            <a:r>
              <a:rPr lang="fr-FR" sz="2400" dirty="0" err="1"/>
              <a:t>only</a:t>
            </a:r>
            <a:r>
              <a:rPr lang="fr-FR" sz="2400" dirty="0"/>
              <a:t> real fast DOM</a:t>
            </a:r>
          </a:p>
        </p:txBody>
      </p:sp>
    </p:spTree>
    <p:extLst>
      <p:ext uri="{BB962C8B-B14F-4D97-AF65-F5344CB8AC3E}">
        <p14:creationId xmlns:p14="http://schemas.microsoft.com/office/powerpoint/2010/main" val="1378988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D2165-EE32-8CF4-6394-931C80F97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33"/>
            <a:ext cx="10515600" cy="846667"/>
          </a:xfrm>
        </p:spPr>
        <p:txBody>
          <a:bodyPr/>
          <a:lstStyle/>
          <a:p>
            <a:pPr algn="ctr"/>
            <a:r>
              <a:rPr lang="fr-FR" dirty="0" err="1"/>
              <a:t>React</a:t>
            </a:r>
            <a:r>
              <a:rPr lang="fr-FR" dirty="0"/>
              <a:t> CONS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159894-67F3-181E-AE19-75B9374A373D}"/>
              </a:ext>
            </a:extLst>
          </p:cNvPr>
          <p:cNvSpPr txBox="1"/>
          <p:nvPr/>
        </p:nvSpPr>
        <p:spPr>
          <a:xfrm>
            <a:off x="2119087" y="1418130"/>
            <a:ext cx="82981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React</a:t>
            </a:r>
            <a:r>
              <a:rPr lang="fr-FR" sz="2000" dirty="0"/>
              <a:t>  looks  SIMPLER  </a:t>
            </a:r>
            <a:r>
              <a:rPr lang="fr-FR" sz="2000" dirty="0" err="1"/>
              <a:t>than</a:t>
            </a:r>
            <a:r>
              <a:rPr lang="fr-FR" sz="2000" dirty="0"/>
              <a:t> </a:t>
            </a:r>
            <a:r>
              <a:rPr lang="fr-FR" sz="2000" dirty="0" err="1"/>
              <a:t>Angular</a:t>
            </a:r>
            <a:r>
              <a:rPr lang="fr-FR" sz="2000" dirty="0"/>
              <a:t>,  </a:t>
            </a:r>
            <a:r>
              <a:rPr lang="fr-FR" sz="2000" dirty="0" err="1"/>
              <a:t>because</a:t>
            </a:r>
            <a:r>
              <a:rPr lang="fr-FR" sz="2000" dirty="0"/>
              <a:t> </a:t>
            </a:r>
            <a:r>
              <a:rPr lang="fr-FR" sz="2000" dirty="0" err="1"/>
              <a:t>there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almost</a:t>
            </a:r>
            <a:r>
              <a:rPr lang="fr-FR" sz="2000" dirty="0"/>
              <a:t> NOTHING in </a:t>
            </a:r>
            <a:r>
              <a:rPr lang="fr-FR" sz="2000" dirty="0" err="1"/>
              <a:t>it</a:t>
            </a:r>
            <a:r>
              <a:rPr lang="fr-FR" sz="2000" dirty="0"/>
              <a:t> !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For all </a:t>
            </a:r>
            <a:r>
              <a:rPr lang="fr-FR" sz="2000" dirty="0" err="1"/>
              <a:t>features</a:t>
            </a:r>
            <a:r>
              <a:rPr lang="fr-FR" sz="2000" dirty="0"/>
              <a:t>,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need</a:t>
            </a:r>
            <a:r>
              <a:rPr lang="fr-FR" sz="2000" dirty="0"/>
              <a:t> </a:t>
            </a:r>
            <a:r>
              <a:rPr lang="fr-FR" sz="2000" dirty="0" err="1"/>
              <a:t>additional</a:t>
            </a:r>
            <a:r>
              <a:rPr lang="fr-FR" sz="2000" dirty="0"/>
              <a:t> </a:t>
            </a:r>
            <a:r>
              <a:rPr lang="fr-FR" sz="2000" dirty="0" err="1"/>
              <a:t>frameworks</a:t>
            </a:r>
            <a:r>
              <a:rPr lang="fr-FR" sz="2000" dirty="0"/>
              <a:t> :  MOBX, Router, etc..</a:t>
            </a:r>
          </a:p>
          <a:p>
            <a:endParaRPr lang="fr-FR" sz="2000" dirty="0"/>
          </a:p>
          <a:p>
            <a:endParaRPr lang="fr-F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446E7E-E1CF-2851-08A1-5B92596788A3}"/>
              </a:ext>
            </a:extLst>
          </p:cNvPr>
          <p:cNvSpPr txBox="1"/>
          <p:nvPr/>
        </p:nvSpPr>
        <p:spPr>
          <a:xfrm>
            <a:off x="3604380" y="3500878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There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</a:p>
          <a:p>
            <a:r>
              <a:rPr lang="fr-FR" sz="2000" dirty="0"/>
              <a:t>- No Router</a:t>
            </a:r>
          </a:p>
          <a:p>
            <a:r>
              <a:rPr lang="fr-FR" sz="2000" dirty="0"/>
              <a:t>- No Bi-</a:t>
            </a:r>
            <a:r>
              <a:rPr lang="fr-FR" sz="2000" dirty="0" err="1"/>
              <a:t>Directional</a:t>
            </a:r>
            <a:r>
              <a:rPr lang="fr-FR" sz="2000" dirty="0"/>
              <a:t> Binding</a:t>
            </a:r>
          </a:p>
          <a:p>
            <a:r>
              <a:rPr lang="fr-FR" sz="2000" dirty="0"/>
              <a:t>- tons of </a:t>
            </a:r>
            <a:r>
              <a:rPr lang="fr-FR" sz="2000" dirty="0" err="1"/>
              <a:t>frameworks</a:t>
            </a:r>
            <a:r>
              <a:rPr lang="fr-FR" sz="2000" dirty="0"/>
              <a:t>, </a:t>
            </a:r>
            <a:r>
              <a:rPr lang="fr-FR" sz="2000" dirty="0" err="1"/>
              <a:t>difficult</a:t>
            </a:r>
            <a:r>
              <a:rPr lang="fr-FR" sz="2000" dirty="0"/>
              <a:t> to </a:t>
            </a:r>
            <a:r>
              <a:rPr lang="fr-FR" sz="2000" dirty="0" err="1"/>
              <a:t>choose</a:t>
            </a:r>
            <a:endParaRPr lang="fr-FR" sz="2000" dirty="0"/>
          </a:p>
          <a:p>
            <a:r>
              <a:rPr lang="fr-FR" sz="2000" dirty="0"/>
              <a:t>- </a:t>
            </a:r>
            <a:r>
              <a:rPr lang="fr-FR" sz="2000" dirty="0" err="1"/>
              <a:t>Redux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 </a:t>
            </a:r>
            <a:r>
              <a:rPr lang="fr-FR" sz="2000" dirty="0" err="1"/>
              <a:t>headache</a:t>
            </a:r>
            <a:r>
              <a:rPr lang="fr-FR" sz="2000" dirty="0"/>
              <a:t>, </a:t>
            </a:r>
            <a:r>
              <a:rPr lang="fr-FR" sz="2000" dirty="0" err="1"/>
              <a:t>overkill</a:t>
            </a:r>
            <a:endParaRPr lang="fr-FR" sz="2000" dirty="0"/>
          </a:p>
          <a:p>
            <a:r>
              <a:rPr lang="fr-FR" sz="2000" dirty="0"/>
              <a:t>- No </a:t>
            </a:r>
            <a:r>
              <a:rPr lang="fr-FR" sz="2000" dirty="0" err="1"/>
              <a:t>Form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58708636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CC6B7-B953-9C64-B801-43617607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20"/>
          </a:xfrm>
        </p:spPr>
        <p:txBody>
          <a:bodyPr/>
          <a:lstStyle/>
          <a:p>
            <a:pPr algn="ctr"/>
            <a:r>
              <a:rPr lang="fr-FR" dirty="0"/>
              <a:t>Final </a:t>
            </a:r>
            <a:r>
              <a:rPr lang="fr-FR" dirty="0" err="1"/>
              <a:t>Words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CDEAC-A89E-E2C1-0C28-5B7957FA9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38" y="1245095"/>
            <a:ext cx="7334886" cy="1962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64F0CA-93D2-D852-95B9-55F56B04795E}"/>
              </a:ext>
            </a:extLst>
          </p:cNvPr>
          <p:cNvSpPr txBox="1"/>
          <p:nvPr/>
        </p:nvSpPr>
        <p:spPr>
          <a:xfrm>
            <a:off x="1852990" y="3650585"/>
            <a:ext cx="994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Web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Absurd</a:t>
            </a:r>
            <a:r>
              <a:rPr lang="fr-FR" dirty="0"/>
              <a:t> ... </a:t>
            </a:r>
            <a:r>
              <a:rPr lang="fr-FR" dirty="0" err="1"/>
              <a:t>why</a:t>
            </a:r>
            <a:r>
              <a:rPr lang="fr-FR" dirty="0"/>
              <a:t> jQuery </a:t>
            </a:r>
            <a:r>
              <a:rPr lang="fr-FR" dirty="0" err="1"/>
              <a:t>still</a:t>
            </a:r>
            <a:r>
              <a:rPr lang="fr-FR" dirty="0"/>
              <a:t> in 2024? rails? ... </a:t>
            </a:r>
            <a:r>
              <a:rPr lang="fr-FR" dirty="0" err="1"/>
              <a:t>confusing</a:t>
            </a:r>
            <a:r>
              <a:rPr lang="fr-FR" dirty="0"/>
              <a:t> SPA technologies and server-</a:t>
            </a:r>
            <a:r>
              <a:rPr lang="fr-FR" dirty="0" err="1"/>
              <a:t>side</a:t>
            </a:r>
            <a:endParaRPr lang="fr-F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3FCE4D-EEA8-371D-1C56-7110D7047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935" y="4151864"/>
            <a:ext cx="5713957" cy="26337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53A8B6-914D-EC6C-7DDE-5908D3649135}"/>
              </a:ext>
            </a:extLst>
          </p:cNvPr>
          <p:cNvSpPr txBox="1"/>
          <p:nvPr/>
        </p:nvSpPr>
        <p:spPr>
          <a:xfrm>
            <a:off x="1852990" y="3215280"/>
            <a:ext cx="994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React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#1 in 2024</a:t>
            </a:r>
          </a:p>
        </p:txBody>
      </p:sp>
    </p:spTree>
    <p:extLst>
      <p:ext uri="{BB962C8B-B14F-4D97-AF65-F5344CB8AC3E}">
        <p14:creationId xmlns:p14="http://schemas.microsoft.com/office/powerpoint/2010/main" val="5786029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FD841-9D94-CD2D-4052-C32051B28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A7DB1-978E-98B1-7D58-0C83CE52A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4248"/>
            <a:ext cx="10515600" cy="682171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DA31D6-F402-A4CF-E0FB-EE452C91EEBF}"/>
              </a:ext>
            </a:extLst>
          </p:cNvPr>
          <p:cNvSpPr txBox="1"/>
          <p:nvPr/>
        </p:nvSpPr>
        <p:spPr>
          <a:xfrm>
            <a:off x="4578885" y="3876916"/>
            <a:ext cx="3034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3597619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1FD5C-AD79-7CE3-45F2-9AC70CCD7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67620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1 TSX File vs                       1 </a:t>
            </a:r>
            <a:r>
              <a:rPr lang="fr-FR" sz="4000" dirty="0" err="1"/>
              <a:t>ts</a:t>
            </a:r>
            <a:r>
              <a:rPr lang="fr-FR" sz="4000" dirty="0"/>
              <a:t>  or  1 ts+1 html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1B87E-2399-33A4-8391-4D0D31252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98" y="1081039"/>
            <a:ext cx="10771803" cy="23319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C14D4-D700-6130-7AC9-0417709FA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196" y="123847"/>
            <a:ext cx="2443521" cy="640371"/>
          </a:xfrm>
          <a:prstGeom prst="rect">
            <a:avLst/>
          </a:prstGeom>
        </p:spPr>
      </p:pic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06ABE0E9-EDED-69B1-48AF-5B25205CB00C}"/>
              </a:ext>
            </a:extLst>
          </p:cNvPr>
          <p:cNvSpPr/>
          <p:nvPr/>
        </p:nvSpPr>
        <p:spPr>
          <a:xfrm>
            <a:off x="3339547" y="3966306"/>
            <a:ext cx="829917" cy="35283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A6FC79-C748-147D-0A0B-F84E3408F89F}"/>
              </a:ext>
            </a:extLst>
          </p:cNvPr>
          <p:cNvSpPr txBox="1"/>
          <p:nvPr/>
        </p:nvSpPr>
        <p:spPr>
          <a:xfrm>
            <a:off x="4363279" y="5826652"/>
            <a:ext cx="61270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ProfilePhoto</a:t>
            </a:r>
            <a:r>
              <a:rPr lang="fr-FR" dirty="0"/>
              <a:t>() {</a:t>
            </a:r>
          </a:p>
          <a:p>
            <a:r>
              <a:rPr lang="fr-FR" dirty="0"/>
              <a:t>   return &lt;</a:t>
            </a:r>
            <a:r>
              <a:rPr lang="fr-FR" dirty="0" err="1"/>
              <a:t>img</a:t>
            </a:r>
            <a:r>
              <a:rPr lang="fr-FR" dirty="0"/>
              <a:t> src="profile-photo.jpg" alt="</a:t>
            </a:r>
            <a:r>
              <a:rPr lang="fr-FR" dirty="0" err="1"/>
              <a:t>Your</a:t>
            </a:r>
            <a:r>
              <a:rPr lang="fr-FR" dirty="0"/>
              <a:t> profile photo"&gt;;</a:t>
            </a:r>
          </a:p>
          <a:p>
            <a:r>
              <a:rPr lang="fr-FR" dirty="0"/>
              <a:t>}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F44510-D965-F60A-3F06-AF30265A8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232" y="3532770"/>
            <a:ext cx="6801439" cy="1447925"/>
          </a:xfrm>
          <a:prstGeom prst="rect">
            <a:avLst/>
          </a:prstGeom>
        </p:spPr>
      </p:pic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1568BCAE-6BF9-3ED4-32B6-B82995308F36}"/>
              </a:ext>
            </a:extLst>
          </p:cNvPr>
          <p:cNvSpPr/>
          <p:nvPr/>
        </p:nvSpPr>
        <p:spPr>
          <a:xfrm>
            <a:off x="3339547" y="6111897"/>
            <a:ext cx="829917" cy="35283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Plus Sign 11">
            <a:extLst>
              <a:ext uri="{FF2B5EF4-FFF2-40B4-BE49-F238E27FC236}">
                <a16:creationId xmlns:a16="http://schemas.microsoft.com/office/drawing/2014/main" id="{A76659CA-656E-0424-5A6D-6C491EC1FDE0}"/>
              </a:ext>
            </a:extLst>
          </p:cNvPr>
          <p:cNvSpPr/>
          <p:nvPr/>
        </p:nvSpPr>
        <p:spPr>
          <a:xfrm>
            <a:off x="4962938" y="4908330"/>
            <a:ext cx="576470" cy="521804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6EE6CA-10F8-CFB8-DE58-395B8C375C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2508" y="4908330"/>
            <a:ext cx="6599492" cy="4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29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7E19-9CC2-A259-DDC4-2B83B2992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14400"/>
          </a:xfrm>
        </p:spPr>
        <p:txBody>
          <a:bodyPr/>
          <a:lstStyle/>
          <a:p>
            <a:pPr algn="ctr"/>
            <a:r>
              <a:rPr lang="fr-FR" dirty="0"/>
              <a:t>Pros/Cons of  2 Files for </a:t>
            </a:r>
            <a:r>
              <a:rPr lang="fr-FR" dirty="0" err="1"/>
              <a:t>Angular</a:t>
            </a:r>
            <a:r>
              <a:rPr lang="fr-FR" dirty="0"/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F45A2F-3617-A98C-8808-C8C96B4FBECA}"/>
              </a:ext>
            </a:extLst>
          </p:cNvPr>
          <p:cNvSpPr txBox="1"/>
          <p:nvPr/>
        </p:nvSpPr>
        <p:spPr>
          <a:xfrm>
            <a:off x="2365513" y="1594008"/>
            <a:ext cx="844340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Angular</a:t>
            </a:r>
            <a:r>
              <a:rPr lang="fr-FR" sz="2400" dirty="0"/>
              <a:t>  Html </a:t>
            </a:r>
            <a:r>
              <a:rPr lang="fr-FR" sz="2400" dirty="0" err="1"/>
              <a:t>Templates</a:t>
            </a:r>
            <a:r>
              <a:rPr lang="fr-FR" sz="2400" dirty="0"/>
              <a:t> are  REAL  Html </a:t>
            </a:r>
            <a:r>
              <a:rPr lang="fr-FR" sz="2400" dirty="0" err="1"/>
              <a:t>syntaxicaly</a:t>
            </a:r>
            <a:r>
              <a:rPr lang="fr-FR" sz="2400" dirty="0"/>
              <a:t> correct </a:t>
            </a:r>
          </a:p>
          <a:p>
            <a:endParaRPr lang="fr-FR" sz="2400" dirty="0"/>
          </a:p>
          <a:p>
            <a:r>
              <a:rPr lang="fr-FR" sz="2400" dirty="0"/>
              <a:t>(the *</a:t>
            </a:r>
            <a:r>
              <a:rPr lang="fr-FR" sz="2400" dirty="0" err="1"/>
              <a:t>ngIf</a:t>
            </a:r>
            <a:r>
              <a:rPr lang="fr-FR" sz="2400" dirty="0"/>
              <a:t>  or   @if() { ..}  are </a:t>
            </a:r>
            <a:r>
              <a:rPr lang="fr-FR" sz="2400" dirty="0" err="1"/>
              <a:t>just</a:t>
            </a:r>
            <a:r>
              <a:rPr lang="fr-FR" sz="2400" dirty="0"/>
              <a:t> </a:t>
            </a:r>
            <a:r>
              <a:rPr lang="fr-FR" sz="2400" dirty="0" err="1"/>
              <a:t>attribute</a:t>
            </a:r>
            <a:r>
              <a:rPr lang="fr-FR" sz="2400" dirty="0"/>
              <a:t> / </a:t>
            </a:r>
            <a:r>
              <a:rPr lang="fr-FR" sz="2400" dirty="0" err="1"/>
              <a:t>text</a:t>
            </a:r>
            <a:r>
              <a:rPr lang="fr-FR" sz="2400" dirty="0"/>
              <a:t> in plain </a:t>
            </a:r>
            <a:r>
              <a:rPr lang="fr-FR" sz="2400" dirty="0" err="1"/>
              <a:t>old</a:t>
            </a:r>
            <a:r>
              <a:rPr lang="fr-FR" sz="2400" dirty="0"/>
              <a:t> html)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++  </a:t>
            </a:r>
            <a:r>
              <a:rPr lang="fr-FR" sz="2400" dirty="0" err="1"/>
              <a:t>having</a:t>
            </a:r>
            <a:r>
              <a:rPr lang="fr-FR" sz="2400" dirty="0"/>
              <a:t> 2 files </a:t>
            </a:r>
            <a:r>
              <a:rPr lang="fr-FR" sz="2400" dirty="0" err="1"/>
              <a:t>with</a:t>
            </a:r>
            <a:r>
              <a:rPr lang="fr-FR" sz="2400" dirty="0"/>
              <a:t> extension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better</a:t>
            </a:r>
            <a:r>
              <a:rPr lang="fr-FR" sz="2400" dirty="0"/>
              <a:t> </a:t>
            </a:r>
            <a:r>
              <a:rPr lang="fr-FR" sz="2400" dirty="0" err="1"/>
              <a:t>supported</a:t>
            </a:r>
            <a:r>
              <a:rPr lang="fr-FR" sz="2400" dirty="0"/>
              <a:t> by all IDE</a:t>
            </a:r>
          </a:p>
          <a:p>
            <a:endParaRPr lang="fr-FR" sz="2400" dirty="0"/>
          </a:p>
          <a:p>
            <a:r>
              <a:rPr lang="fr-FR" sz="2400" dirty="0"/>
              <a:t>--  It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overkill</a:t>
            </a:r>
            <a:r>
              <a:rPr lang="fr-FR" sz="2400" dirty="0"/>
              <a:t> for component </a:t>
            </a:r>
            <a:r>
              <a:rPr lang="fr-FR" sz="2400" dirty="0" err="1"/>
              <a:t>with</a:t>
            </a:r>
            <a:r>
              <a:rPr lang="fr-FR" sz="2400" dirty="0"/>
              <a:t> few line(s)</a:t>
            </a:r>
          </a:p>
          <a:p>
            <a:r>
              <a:rPr lang="fr-FR" sz="2400" dirty="0"/>
              <a:t>--  </a:t>
            </a:r>
            <a:r>
              <a:rPr lang="fr-FR" sz="2400" dirty="0" err="1"/>
              <a:t>templateHtml</a:t>
            </a:r>
            <a:r>
              <a:rPr lang="fr-FR" sz="2400" dirty="0"/>
              <a:t>='&lt;div&gt;..&lt;/div&gt;' </a:t>
            </a:r>
            <a:r>
              <a:rPr lang="fr-FR" sz="2400" dirty="0" err="1"/>
              <a:t>is</a:t>
            </a:r>
            <a:r>
              <a:rPr lang="fr-FR" sz="2400" dirty="0"/>
              <a:t> not </a:t>
            </a:r>
            <a:r>
              <a:rPr lang="fr-FR" sz="2400" dirty="0" err="1"/>
              <a:t>supported</a:t>
            </a:r>
            <a:r>
              <a:rPr lang="fr-FR" sz="2400" dirty="0"/>
              <a:t> by all IDE as Html</a:t>
            </a:r>
          </a:p>
          <a:p>
            <a:endParaRPr lang="fr-FR" sz="2400" dirty="0"/>
          </a:p>
          <a:p>
            <a:r>
              <a:rPr lang="fr-FR" sz="2400" dirty="0"/>
              <a:t>--  TSX / TSX : </a:t>
            </a:r>
            <a:r>
              <a:rPr lang="fr-FR" sz="2400" dirty="0" err="1"/>
              <a:t>neither</a:t>
            </a:r>
            <a:r>
              <a:rPr lang="fr-FR" sz="2400" dirty="0"/>
              <a:t> </a:t>
            </a:r>
            <a:r>
              <a:rPr lang="fr-FR" sz="2400" dirty="0" err="1"/>
              <a:t>valid</a:t>
            </a:r>
            <a:r>
              <a:rPr lang="fr-FR" sz="2400" dirty="0"/>
              <a:t> </a:t>
            </a:r>
            <a:r>
              <a:rPr lang="fr-FR" sz="2400" dirty="0" err="1"/>
              <a:t>Typescript</a:t>
            </a:r>
            <a:r>
              <a:rPr lang="fr-FR" sz="2400" dirty="0"/>
              <a:t>, </a:t>
            </a:r>
            <a:r>
              <a:rPr lang="fr-FR" sz="2400" dirty="0" err="1"/>
              <a:t>nor</a:t>
            </a:r>
            <a:r>
              <a:rPr lang="fr-FR" sz="2400" dirty="0"/>
              <a:t> </a:t>
            </a:r>
            <a:r>
              <a:rPr lang="fr-FR" sz="2400" dirty="0" err="1"/>
              <a:t>valid</a:t>
            </a:r>
            <a:r>
              <a:rPr lang="fr-FR" sz="2400" dirty="0"/>
              <a:t> HTML. </a:t>
            </a:r>
          </a:p>
          <a:p>
            <a:r>
              <a:rPr lang="fr-FR" sz="2400" dirty="0"/>
              <a:t>     merge of </a:t>
            </a:r>
            <a:r>
              <a:rPr lang="fr-FR" sz="2400" dirty="0" err="1"/>
              <a:t>both</a:t>
            </a:r>
            <a:r>
              <a:rPr lang="fr-FR" sz="2400" dirty="0"/>
              <a:t> langages,  </a:t>
            </a:r>
            <a:r>
              <a:rPr lang="fr-FR" sz="2400" dirty="0" err="1"/>
              <a:t>require</a:t>
            </a:r>
            <a:r>
              <a:rPr lang="fr-FR" sz="2400" dirty="0"/>
              <a:t> </a:t>
            </a:r>
            <a:r>
              <a:rPr lang="fr-FR" sz="2400" dirty="0" err="1"/>
              <a:t>special</a:t>
            </a:r>
            <a:r>
              <a:rPr lang="fr-FR" sz="2400" dirty="0"/>
              <a:t> IDE support</a:t>
            </a:r>
          </a:p>
        </p:txBody>
      </p:sp>
    </p:spTree>
    <p:extLst>
      <p:ext uri="{BB962C8B-B14F-4D97-AF65-F5344CB8AC3E}">
        <p14:creationId xmlns:p14="http://schemas.microsoft.com/office/powerpoint/2010/main" val="2746992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3342</Words>
  <Application>Microsoft Office PowerPoint</Application>
  <PresentationFormat>Widescreen</PresentationFormat>
  <Paragraphs>656</Paragraphs>
  <Slides>77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1" baseType="lpstr">
      <vt:lpstr>Arial</vt:lpstr>
      <vt:lpstr>Calibri</vt:lpstr>
      <vt:lpstr>Calibri Light</vt:lpstr>
      <vt:lpstr>Office Theme</vt:lpstr>
      <vt:lpstr>Introduction to React,  for Angular Developpers</vt:lpstr>
      <vt:lpstr>https://react.dev</vt:lpstr>
      <vt:lpstr>https://react.dev/learn</vt:lpstr>
      <vt:lpstr>JSX, TSX ?</vt:lpstr>
      <vt:lpstr>TSX -&gt; TS + React runtime Virtual DOM </vt:lpstr>
      <vt:lpstr>https://babeljs.io/docs/babel-plugin-transform-react-jsx</vt:lpstr>
      <vt:lpstr>2 new langages mix of JS + HTML</vt:lpstr>
      <vt:lpstr>1 TSX File vs                       1 ts  or  1 ts+1 html Files</vt:lpstr>
      <vt:lpstr>Pros/Cons of  2 Files for Angular ?</vt:lpstr>
      <vt:lpstr>Create a New React Project</vt:lpstr>
      <vt:lpstr>new project using  React + Next.Js</vt:lpstr>
      <vt:lpstr>New React Project + choose a Framework</vt:lpstr>
      <vt:lpstr>React is NOT enough,  You need additional Framework(s)   example: for Router,  for state :  Redux,  better bindings : MOBX,..</vt:lpstr>
      <vt:lpstr>Next.JS</vt:lpstr>
      <vt:lpstr>From Idea:  New Project &gt; "React"</vt:lpstr>
      <vt:lpstr>Exploring a Minimal React App</vt:lpstr>
      <vt:lpstr>React Project</vt:lpstr>
      <vt:lpstr>Index.html : Main Container for your App</vt:lpstr>
      <vt:lpstr>index.tsx : Bootstrapping ReactDOM.render()</vt:lpstr>
      <vt:lpstr>App.tsx</vt:lpstr>
      <vt:lpstr>Idea Run  /   npm run start</vt:lpstr>
      <vt:lpstr>http://localhost:3000</vt:lpstr>
      <vt:lpstr>DevTools ... viewing generated "/js/bundle"</vt:lpstr>
      <vt:lpstr>bundle ... Transpiled TSX -&gt; to JS   +  react runtime on Virtual DOM</vt:lpstr>
      <vt:lpstr>Exploring React Features comparison with Angular</vt:lpstr>
      <vt:lpstr>Basic Features</vt:lpstr>
      <vt:lpstr>Basic Features Comparison with Angular               </vt:lpstr>
      <vt:lpstr>Html Rendering template in Component</vt:lpstr>
      <vt:lpstr>return (&lt;App  attribute={JS}&gt;  &lt;/App&gt;);</vt:lpstr>
      <vt:lpstr>return (&lt;App&gt; text {JS} &lt;/App&gt;);</vt:lpstr>
      <vt:lpstr>Exploring React Features Comparison with               </vt:lpstr>
      <vt:lpstr>Class  are Statefull  != pure Function are stateless  </vt:lpstr>
      <vt:lpstr>Class  are Statefull  != pure Function are stateless  BUT React use "Hook"  useState() !!</vt:lpstr>
      <vt:lpstr>useState is a React Hook for state variable</vt:lpstr>
      <vt:lpstr>Notice ... state "Variable" is "const" !! but there is a setter</vt:lpstr>
      <vt:lpstr>Setter then Automatically re-rendering</vt:lpstr>
      <vt:lpstr>Why React  Functions ? it used to be "Class"  (now legacy)</vt:lpstr>
      <vt:lpstr>React moving away from W3C Standard Spec " CustomElement are classes"</vt:lpstr>
      <vt:lpstr>CustomElement =  class  + register it</vt:lpstr>
      <vt:lpstr>Exploring React Features Comparison with               </vt:lpstr>
      <vt:lpstr>Calling a child component from a Component</vt:lpstr>
      <vt:lpstr>Exploring React Features Comparison with               </vt:lpstr>
      <vt:lpstr>Equivalent of NG @if() {  cond &amp;&amp; &lt;Elt/&gt; }</vt:lpstr>
      <vt:lpstr>plain old "If()", and local variable with &lt;HTML&gt;</vt:lpstr>
      <vt:lpstr>equivalent of NG @if() { } @else  {  }</vt:lpstr>
      <vt:lpstr>Equivalent of NG @for() using JS .map(x =&gt; (&lt;&gt; {x} &lt;/&gt;) )  function!</vt:lpstr>
      <vt:lpstr>Exploring React Features Comparison with               </vt:lpstr>
      <vt:lpstr>Passing Properties equivalent to NG  input()  or "@Input"</vt:lpstr>
      <vt:lpstr>Reminder... TypeScript  Object Parameter De-Structuring</vt:lpstr>
      <vt:lpstr>Exploring React Features Comparison with               </vt:lpstr>
      <vt:lpstr>Responding to Event</vt:lpstr>
      <vt:lpstr>PowerPoint Presentation</vt:lpstr>
      <vt:lpstr>!! Re-Rendering  Performance !!</vt:lpstr>
      <vt:lpstr>pass Function pointer,  or recreate: function() { ..}  or  () =&gt; { ..}</vt:lpstr>
      <vt:lpstr>binding callback Outside of Component wrap with Hook "useCallback(() =&gt; ...)"</vt:lpstr>
      <vt:lpstr>&lt;App onXX={useCallback((x) =&gt; f(x,y), [y])} &gt;</vt:lpstr>
      <vt:lpstr>Exploring React Features Comparison with               </vt:lpstr>
      <vt:lpstr>NO Bi-Directional Binding in React !!??</vt:lpstr>
      <vt:lpstr>useState + explicit {render} + callback setter</vt:lpstr>
      <vt:lpstr>Bi-directional Bindings Frameworks, or Redux  ?</vt:lpstr>
      <vt:lpstr>One Framework a Day, The Doctor Away</vt:lpstr>
      <vt:lpstr>Using MobX</vt:lpstr>
      <vt:lpstr>MobX Store  (=Model,  ~Model-View pattern)</vt:lpstr>
      <vt:lpstr>Exploring React Features Comparison with               </vt:lpstr>
      <vt:lpstr>NO native Routing in React !!</vt:lpstr>
      <vt:lpstr>npm install react-router-dom</vt:lpstr>
      <vt:lpstr>Exploring React Features Comparison with               </vt:lpstr>
      <vt:lpstr>No Form in native React ?!!</vt:lpstr>
      <vt:lpstr>Exploring React Features Comparison with               </vt:lpstr>
      <vt:lpstr>React PROs</vt:lpstr>
      <vt:lpstr>React PROS</vt:lpstr>
      <vt:lpstr>React PROS  (or CONS ?) React is Minimalist : only Rendering DOM</vt:lpstr>
      <vt:lpstr>React CONS : no class  going away from W3c CustomElement Standard</vt:lpstr>
      <vt:lpstr>React CONS : Rendering with Virtual DOM</vt:lpstr>
      <vt:lpstr>React CONS</vt:lpstr>
      <vt:lpstr>Final Words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36</cp:revision>
  <dcterms:created xsi:type="dcterms:W3CDTF">2024-12-07T13:46:13Z</dcterms:created>
  <dcterms:modified xsi:type="dcterms:W3CDTF">2024-12-07T22:47:15Z</dcterms:modified>
</cp:coreProperties>
</file>

<file path=docProps/thumbnail.jpeg>
</file>